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40"/>
  </p:notesMasterIdLst>
  <p:handoutMasterIdLst>
    <p:handoutMasterId r:id="rId41"/>
  </p:handoutMasterIdLst>
  <p:sldIdLst>
    <p:sldId id="341" r:id="rId2"/>
    <p:sldId id="331" r:id="rId3"/>
    <p:sldId id="349" r:id="rId4"/>
    <p:sldId id="350" r:id="rId5"/>
    <p:sldId id="351" r:id="rId6"/>
    <p:sldId id="352" r:id="rId7"/>
    <p:sldId id="353" r:id="rId8"/>
    <p:sldId id="355" r:id="rId9"/>
    <p:sldId id="356" r:id="rId10"/>
    <p:sldId id="357" r:id="rId11"/>
    <p:sldId id="358" r:id="rId12"/>
    <p:sldId id="359" r:id="rId13"/>
    <p:sldId id="382" r:id="rId14"/>
    <p:sldId id="360" r:id="rId15"/>
    <p:sldId id="361" r:id="rId16"/>
    <p:sldId id="363" r:id="rId17"/>
    <p:sldId id="362" r:id="rId18"/>
    <p:sldId id="364" r:id="rId19"/>
    <p:sldId id="365" r:id="rId20"/>
    <p:sldId id="388" r:id="rId21"/>
    <p:sldId id="384" r:id="rId22"/>
    <p:sldId id="366" r:id="rId23"/>
    <p:sldId id="367" r:id="rId24"/>
    <p:sldId id="383" r:id="rId25"/>
    <p:sldId id="375" r:id="rId26"/>
    <p:sldId id="376" r:id="rId27"/>
    <p:sldId id="378" r:id="rId28"/>
    <p:sldId id="377" r:id="rId29"/>
    <p:sldId id="390" r:id="rId30"/>
    <p:sldId id="391" r:id="rId31"/>
    <p:sldId id="389" r:id="rId32"/>
    <p:sldId id="385" r:id="rId33"/>
    <p:sldId id="368" r:id="rId34"/>
    <p:sldId id="373" r:id="rId35"/>
    <p:sldId id="374" r:id="rId36"/>
    <p:sldId id="371" r:id="rId37"/>
    <p:sldId id="387" r:id="rId38"/>
    <p:sldId id="347" r:id="rId39"/>
  </p:sldIdLst>
  <p:sldSz cx="9144000" cy="6858000" type="screen4x3"/>
  <p:notesSz cx="6881813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2">
          <p15:clr>
            <a:srgbClr val="A4A3A4"/>
          </p15:clr>
        </p15:guide>
        <p15:guide id="2" pos="287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16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C01F"/>
    <a:srgbClr val="008A3E"/>
    <a:srgbClr val="52A7C2"/>
    <a:srgbClr val="3D77A3"/>
    <a:srgbClr val="03497C"/>
    <a:srgbClr val="165F8D"/>
    <a:srgbClr val="034A7D"/>
    <a:srgbClr val="01496E"/>
    <a:srgbClr val="155F8C"/>
    <a:srgbClr val="E4E4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86" autoAdjust="0"/>
    <p:restoredTop sz="98768" autoAdjust="0"/>
  </p:normalViewPr>
  <p:slideViewPr>
    <p:cSldViewPr>
      <p:cViewPr varScale="1">
        <p:scale>
          <a:sx n="74" d="100"/>
          <a:sy n="74" d="100"/>
        </p:scale>
        <p:origin x="1128" y="54"/>
      </p:cViewPr>
      <p:guideLst>
        <p:guide orient="horz" pos="2162"/>
        <p:guide pos="287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556" y="-84"/>
      </p:cViewPr>
      <p:guideLst>
        <p:guide orient="horz" pos="2928"/>
        <p:guide pos="216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8C2EFE4-D869-4C02-91B4-93291050560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B4BB0F33-1ABA-4AD8-A69B-AA7A2B3DCADE}">
      <dgm:prSet phldrT="[Texto]" custT="1"/>
      <dgm:spPr>
        <a:solidFill>
          <a:srgbClr val="FFC000"/>
        </a:solidFill>
      </dgm:spPr>
      <dgm:t>
        <a:bodyPr/>
        <a:lstStyle/>
        <a:p>
          <a:r>
            <a:rPr lang="pt-BR" sz="2400" dirty="0" smtClean="0">
              <a:solidFill>
                <a:srgbClr val="034A7D"/>
              </a:solidFill>
              <a:latin typeface="BankGothic Lt BT" panose="020B0607020203060204"/>
              <a:ea typeface="Verdana" panose="020B0604030504040204" pitchFamily="34" charset="0"/>
              <a:cs typeface="Verdana" panose="020B0604030504040204" pitchFamily="34" charset="0"/>
            </a:rPr>
            <a:t>Características Funcionais</a:t>
          </a:r>
          <a:endParaRPr lang="pt-BR" sz="2400" dirty="0"/>
        </a:p>
      </dgm:t>
    </dgm:pt>
    <dgm:pt modelId="{BCA7B9E5-128A-4AE4-B006-2AF410D94D64}" type="parTrans" cxnId="{5E45B06A-CCAB-46AC-8D04-A259409DFA7D}">
      <dgm:prSet/>
      <dgm:spPr/>
      <dgm:t>
        <a:bodyPr/>
        <a:lstStyle/>
        <a:p>
          <a:endParaRPr lang="pt-BR"/>
        </a:p>
      </dgm:t>
    </dgm:pt>
    <dgm:pt modelId="{1642FE26-B0FE-4D79-9AAB-8434DFFB13D5}" type="sibTrans" cxnId="{5E45B06A-CCAB-46AC-8D04-A259409DFA7D}">
      <dgm:prSet/>
      <dgm:spPr/>
      <dgm:t>
        <a:bodyPr/>
        <a:lstStyle/>
        <a:p>
          <a:endParaRPr lang="pt-BR"/>
        </a:p>
      </dgm:t>
    </dgm:pt>
    <dgm:pt modelId="{2874CEDB-8B91-48FA-8145-A40B7136D2CD}">
      <dgm:prSet phldrT="[Texto]" custT="1"/>
      <dgm:spPr/>
      <dgm:t>
        <a:bodyPr/>
        <a:lstStyle/>
        <a:p>
          <a:pPr algn="just"/>
          <a:r>
            <a:rPr lang="pt-BR" sz="2000" dirty="0" smtClean="0">
              <a:solidFill>
                <a:srgbClr val="034A7D"/>
              </a:solidFill>
              <a:latin typeface="BankGothic Lt BT" panose="020B0607020203060204"/>
              <a:ea typeface="Verdana" panose="020B0604030504040204" pitchFamily="34" charset="0"/>
              <a:cs typeface="Verdana" panose="020B0604030504040204" pitchFamily="34" charset="0"/>
            </a:rPr>
            <a:t>Características que determinem as principais finalidades, aprimorem a ação do produto ou ampliem o seu rol de finalidades</a:t>
          </a:r>
          <a:endParaRPr lang="pt-BR" sz="2000" dirty="0"/>
        </a:p>
      </dgm:t>
    </dgm:pt>
    <dgm:pt modelId="{9CC1C012-0DE2-4372-A6EC-C6364DACF3EA}" type="parTrans" cxnId="{C2964E8D-CF95-408F-8CB6-CF47EB10E31A}">
      <dgm:prSet/>
      <dgm:spPr/>
      <dgm:t>
        <a:bodyPr/>
        <a:lstStyle/>
        <a:p>
          <a:endParaRPr lang="pt-BR"/>
        </a:p>
      </dgm:t>
    </dgm:pt>
    <dgm:pt modelId="{A4F2F398-4A32-47D8-AF70-6F448D05ECE6}" type="sibTrans" cxnId="{C2964E8D-CF95-408F-8CB6-CF47EB10E31A}">
      <dgm:prSet/>
      <dgm:spPr/>
      <dgm:t>
        <a:bodyPr/>
        <a:lstStyle/>
        <a:p>
          <a:endParaRPr lang="pt-BR"/>
        </a:p>
      </dgm:t>
    </dgm:pt>
    <dgm:pt modelId="{F7E64782-E6FC-434C-8E3F-529FC067A3A1}">
      <dgm:prSet phldrT="[Texto]" custT="1"/>
      <dgm:spPr>
        <a:solidFill>
          <a:srgbClr val="F9C01F"/>
        </a:solidFill>
      </dgm:spPr>
      <dgm:t>
        <a:bodyPr/>
        <a:lstStyle/>
        <a:p>
          <a:r>
            <a:rPr lang="pt-BR" sz="2400" dirty="0" smtClean="0">
              <a:solidFill>
                <a:srgbClr val="034A7D"/>
              </a:solidFill>
              <a:latin typeface="BankGothic Lt BT" panose="020B0607020203060204"/>
              <a:ea typeface="Verdana" panose="020B0604030504040204" pitchFamily="34" charset="0"/>
              <a:cs typeface="Verdana" panose="020B0604030504040204" pitchFamily="34" charset="0"/>
            </a:rPr>
            <a:t>Apelo Mercadológico</a:t>
          </a:r>
          <a:endParaRPr lang="pt-BR" sz="2400" dirty="0"/>
        </a:p>
      </dgm:t>
    </dgm:pt>
    <dgm:pt modelId="{E7078BBB-A3C7-4EC3-BB1A-4252CD9A692C}" type="parTrans" cxnId="{6D517107-1EF0-44E5-B380-2A4466886675}">
      <dgm:prSet/>
      <dgm:spPr/>
      <dgm:t>
        <a:bodyPr/>
        <a:lstStyle/>
        <a:p>
          <a:endParaRPr lang="pt-BR"/>
        </a:p>
      </dgm:t>
    </dgm:pt>
    <dgm:pt modelId="{C1DA93C2-30A9-4A9A-B195-E1A97A3F0BB9}" type="sibTrans" cxnId="{6D517107-1EF0-44E5-B380-2A4466886675}">
      <dgm:prSet/>
      <dgm:spPr/>
      <dgm:t>
        <a:bodyPr/>
        <a:lstStyle/>
        <a:p>
          <a:endParaRPr lang="pt-BR"/>
        </a:p>
      </dgm:t>
    </dgm:pt>
    <dgm:pt modelId="{AE18B6D3-2F5F-4027-85D2-18673E3ED642}">
      <dgm:prSet phldrT="[Texto]" custT="1"/>
      <dgm:spPr/>
      <dgm:t>
        <a:bodyPr/>
        <a:lstStyle/>
        <a:p>
          <a:pPr algn="just"/>
          <a:r>
            <a:rPr lang="pt-BR" sz="2000" dirty="0" smtClean="0">
              <a:solidFill>
                <a:srgbClr val="034A7D"/>
              </a:solidFill>
              <a:latin typeface="BankGothic Lt BT" panose="020B0607020203060204"/>
              <a:ea typeface="Verdana" panose="020B0604030504040204" pitchFamily="34" charset="0"/>
              <a:cs typeface="Verdana" panose="020B0604030504040204" pitchFamily="34" charset="0"/>
            </a:rPr>
            <a:t>Referência a patrimônio genético ou a conhecimento tradicional associado, a sua procedência ou a diferenciais deles decorrentes, relacionada a um produto, linha de produtos ou marca, em quaisquer meios de comunicação visual ou auditiva, inclusive campanhas de marketing ou destaque no rótulo do produto</a:t>
          </a:r>
          <a:endParaRPr lang="pt-BR" sz="2000" dirty="0"/>
        </a:p>
      </dgm:t>
    </dgm:pt>
    <dgm:pt modelId="{14799511-5B0E-477F-BCAD-07FE81A074DF}" type="parTrans" cxnId="{7A91E470-28A0-4F36-9EC6-24DA72B13F0A}">
      <dgm:prSet/>
      <dgm:spPr/>
      <dgm:t>
        <a:bodyPr/>
        <a:lstStyle/>
        <a:p>
          <a:endParaRPr lang="pt-BR"/>
        </a:p>
      </dgm:t>
    </dgm:pt>
    <dgm:pt modelId="{91444AEA-00A7-449E-82B9-AAADDB087E5C}" type="sibTrans" cxnId="{7A91E470-28A0-4F36-9EC6-24DA72B13F0A}">
      <dgm:prSet/>
      <dgm:spPr/>
      <dgm:t>
        <a:bodyPr/>
        <a:lstStyle/>
        <a:p>
          <a:endParaRPr lang="pt-BR"/>
        </a:p>
      </dgm:t>
    </dgm:pt>
    <dgm:pt modelId="{FC6CEEC8-62DA-48AC-A1BB-3EA8BC286572}" type="pres">
      <dgm:prSet presAssocID="{28C2EFE4-D869-4C02-91B4-93291050560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F7749853-AEB3-4FAF-BD55-9FE41A020BAF}" type="pres">
      <dgm:prSet presAssocID="{B4BB0F33-1ABA-4AD8-A69B-AA7A2B3DCADE}" presName="parentText" presStyleLbl="node1" presStyleIdx="0" presStyleCnt="2" custScaleY="53297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09E2410-D748-4904-A3D4-A5204645DB08}" type="pres">
      <dgm:prSet presAssocID="{B4BB0F33-1ABA-4AD8-A69B-AA7A2B3DCADE}" presName="childText" presStyleLbl="revTx" presStyleIdx="0" presStyleCnt="2" custScaleY="139811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B732516-6878-44B0-9B79-4E1C695993ED}" type="pres">
      <dgm:prSet presAssocID="{F7E64782-E6FC-434C-8E3F-529FC067A3A1}" presName="parentText" presStyleLbl="node1" presStyleIdx="1" presStyleCnt="2" custScaleY="54952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41C52AB-A28B-40FC-A619-ED98F243F78C}" type="pres">
      <dgm:prSet presAssocID="{F7E64782-E6FC-434C-8E3F-529FC067A3A1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3A4BA574-B88A-4F49-9C38-BB5DF4B78B92}" type="presOf" srcId="{2874CEDB-8B91-48FA-8145-A40B7136D2CD}" destId="{609E2410-D748-4904-A3D4-A5204645DB08}" srcOrd="0" destOrd="0" presId="urn:microsoft.com/office/officeart/2005/8/layout/vList2"/>
    <dgm:cxn modelId="{B6825581-C67C-42D0-80DF-A8DD5B656605}" type="presOf" srcId="{F7E64782-E6FC-434C-8E3F-529FC067A3A1}" destId="{DB732516-6878-44B0-9B79-4E1C695993ED}" srcOrd="0" destOrd="0" presId="urn:microsoft.com/office/officeart/2005/8/layout/vList2"/>
    <dgm:cxn modelId="{DAAB5A24-5358-4580-9F61-47719C6ED8E5}" type="presOf" srcId="{B4BB0F33-1ABA-4AD8-A69B-AA7A2B3DCADE}" destId="{F7749853-AEB3-4FAF-BD55-9FE41A020BAF}" srcOrd="0" destOrd="0" presId="urn:microsoft.com/office/officeart/2005/8/layout/vList2"/>
    <dgm:cxn modelId="{C2964E8D-CF95-408F-8CB6-CF47EB10E31A}" srcId="{B4BB0F33-1ABA-4AD8-A69B-AA7A2B3DCADE}" destId="{2874CEDB-8B91-48FA-8145-A40B7136D2CD}" srcOrd="0" destOrd="0" parTransId="{9CC1C012-0DE2-4372-A6EC-C6364DACF3EA}" sibTransId="{A4F2F398-4A32-47D8-AF70-6F448D05ECE6}"/>
    <dgm:cxn modelId="{5E45B06A-CCAB-46AC-8D04-A259409DFA7D}" srcId="{28C2EFE4-D869-4C02-91B4-932910505600}" destId="{B4BB0F33-1ABA-4AD8-A69B-AA7A2B3DCADE}" srcOrd="0" destOrd="0" parTransId="{BCA7B9E5-128A-4AE4-B006-2AF410D94D64}" sibTransId="{1642FE26-B0FE-4D79-9AAB-8434DFFB13D5}"/>
    <dgm:cxn modelId="{7A91E470-28A0-4F36-9EC6-24DA72B13F0A}" srcId="{F7E64782-E6FC-434C-8E3F-529FC067A3A1}" destId="{AE18B6D3-2F5F-4027-85D2-18673E3ED642}" srcOrd="0" destOrd="0" parTransId="{14799511-5B0E-477F-BCAD-07FE81A074DF}" sibTransId="{91444AEA-00A7-449E-82B9-AAADDB087E5C}"/>
    <dgm:cxn modelId="{6D517107-1EF0-44E5-B380-2A4466886675}" srcId="{28C2EFE4-D869-4C02-91B4-932910505600}" destId="{F7E64782-E6FC-434C-8E3F-529FC067A3A1}" srcOrd="1" destOrd="0" parTransId="{E7078BBB-A3C7-4EC3-BB1A-4252CD9A692C}" sibTransId="{C1DA93C2-30A9-4A9A-B195-E1A97A3F0BB9}"/>
    <dgm:cxn modelId="{1D68EBC3-00B2-4BFA-B835-DFCDF76E5049}" type="presOf" srcId="{AE18B6D3-2F5F-4027-85D2-18673E3ED642}" destId="{C41C52AB-A28B-40FC-A619-ED98F243F78C}" srcOrd="0" destOrd="0" presId="urn:microsoft.com/office/officeart/2005/8/layout/vList2"/>
    <dgm:cxn modelId="{AF690FF2-FAE6-4AEE-A612-C7776CE121E0}" type="presOf" srcId="{28C2EFE4-D869-4C02-91B4-932910505600}" destId="{FC6CEEC8-62DA-48AC-A1BB-3EA8BC286572}" srcOrd="0" destOrd="0" presId="urn:microsoft.com/office/officeart/2005/8/layout/vList2"/>
    <dgm:cxn modelId="{478C7A66-AAF8-444E-BFAB-3773FA3D3BAB}" type="presParOf" srcId="{FC6CEEC8-62DA-48AC-A1BB-3EA8BC286572}" destId="{F7749853-AEB3-4FAF-BD55-9FE41A020BAF}" srcOrd="0" destOrd="0" presId="urn:microsoft.com/office/officeart/2005/8/layout/vList2"/>
    <dgm:cxn modelId="{8BF54543-6C57-4164-93C0-FD365AFF502A}" type="presParOf" srcId="{FC6CEEC8-62DA-48AC-A1BB-3EA8BC286572}" destId="{609E2410-D748-4904-A3D4-A5204645DB08}" srcOrd="1" destOrd="0" presId="urn:microsoft.com/office/officeart/2005/8/layout/vList2"/>
    <dgm:cxn modelId="{59CFE678-9A1C-4BE8-A28D-F8674763BC9B}" type="presParOf" srcId="{FC6CEEC8-62DA-48AC-A1BB-3EA8BC286572}" destId="{DB732516-6878-44B0-9B79-4E1C695993ED}" srcOrd="2" destOrd="0" presId="urn:microsoft.com/office/officeart/2005/8/layout/vList2"/>
    <dgm:cxn modelId="{6E5A7805-7A5B-47BA-B084-A7B1827BA191}" type="presParOf" srcId="{FC6CEEC8-62DA-48AC-A1BB-3EA8BC286572}" destId="{C41C52AB-A28B-40FC-A619-ED98F243F78C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749853-AEB3-4FAF-BD55-9FE41A020BAF}">
      <dsp:nvSpPr>
        <dsp:cNvPr id="0" name=""/>
        <dsp:cNvSpPr/>
      </dsp:nvSpPr>
      <dsp:spPr>
        <a:xfrm>
          <a:off x="0" y="337934"/>
          <a:ext cx="8280920" cy="648517"/>
        </a:xfrm>
        <a:prstGeom prst="roundRect">
          <a:avLst/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>
              <a:solidFill>
                <a:srgbClr val="034A7D"/>
              </a:solidFill>
              <a:latin typeface="BankGothic Lt BT" panose="020B0607020203060204"/>
              <a:ea typeface="Verdana" panose="020B0604030504040204" pitchFamily="34" charset="0"/>
              <a:cs typeface="Verdana" panose="020B0604030504040204" pitchFamily="34" charset="0"/>
            </a:rPr>
            <a:t>Características Funcionais</a:t>
          </a:r>
          <a:endParaRPr lang="pt-BR" sz="2400" kern="1200" dirty="0"/>
        </a:p>
      </dsp:txBody>
      <dsp:txXfrm>
        <a:off x="31658" y="369592"/>
        <a:ext cx="8217604" cy="585201"/>
      </dsp:txXfrm>
    </dsp:sp>
    <dsp:sp modelId="{609E2410-D748-4904-A3D4-A5204645DB08}">
      <dsp:nvSpPr>
        <dsp:cNvPr id="0" name=""/>
        <dsp:cNvSpPr/>
      </dsp:nvSpPr>
      <dsp:spPr>
        <a:xfrm>
          <a:off x="0" y="986452"/>
          <a:ext cx="8280920" cy="15049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2919" tIns="25400" rIns="142240" bIns="25400" numCol="1" spcCol="1270" anchor="t" anchorCtr="0">
          <a:noAutofit/>
        </a:bodyPr>
        <a:lstStyle/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pt-BR" sz="2000" kern="1200" dirty="0" smtClean="0">
              <a:solidFill>
                <a:srgbClr val="034A7D"/>
              </a:solidFill>
              <a:latin typeface="BankGothic Lt BT" panose="020B0607020203060204"/>
              <a:ea typeface="Verdana" panose="020B0604030504040204" pitchFamily="34" charset="0"/>
              <a:cs typeface="Verdana" panose="020B0604030504040204" pitchFamily="34" charset="0"/>
            </a:rPr>
            <a:t>Características que determinem as principais finalidades, aprimorem a ação do produto ou ampliem o seu rol de finalidades</a:t>
          </a:r>
          <a:endParaRPr lang="pt-BR" sz="2000" kern="1200" dirty="0"/>
        </a:p>
      </dsp:txBody>
      <dsp:txXfrm>
        <a:off x="0" y="986452"/>
        <a:ext cx="8280920" cy="1504925"/>
      </dsp:txXfrm>
    </dsp:sp>
    <dsp:sp modelId="{DB732516-6878-44B0-9B79-4E1C695993ED}">
      <dsp:nvSpPr>
        <dsp:cNvPr id="0" name=""/>
        <dsp:cNvSpPr/>
      </dsp:nvSpPr>
      <dsp:spPr>
        <a:xfrm>
          <a:off x="0" y="2491377"/>
          <a:ext cx="8280920" cy="668655"/>
        </a:xfrm>
        <a:prstGeom prst="roundRect">
          <a:avLst/>
        </a:prstGeom>
        <a:solidFill>
          <a:srgbClr val="F9C01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>
              <a:solidFill>
                <a:srgbClr val="034A7D"/>
              </a:solidFill>
              <a:latin typeface="BankGothic Lt BT" panose="020B0607020203060204"/>
              <a:ea typeface="Verdana" panose="020B0604030504040204" pitchFamily="34" charset="0"/>
              <a:cs typeface="Verdana" panose="020B0604030504040204" pitchFamily="34" charset="0"/>
            </a:rPr>
            <a:t>Apelo Mercadológico</a:t>
          </a:r>
          <a:endParaRPr lang="pt-BR" sz="2400" kern="1200" dirty="0"/>
        </a:p>
      </dsp:txBody>
      <dsp:txXfrm>
        <a:off x="32641" y="2524018"/>
        <a:ext cx="8215638" cy="603373"/>
      </dsp:txXfrm>
    </dsp:sp>
    <dsp:sp modelId="{C41C52AB-A28B-40FC-A619-ED98F243F78C}">
      <dsp:nvSpPr>
        <dsp:cNvPr id="0" name=""/>
        <dsp:cNvSpPr/>
      </dsp:nvSpPr>
      <dsp:spPr>
        <a:xfrm>
          <a:off x="0" y="3160033"/>
          <a:ext cx="8280920" cy="1614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2919" tIns="25400" rIns="142240" bIns="25400" numCol="1" spcCol="1270" anchor="t" anchorCtr="0">
          <a:noAutofit/>
        </a:bodyPr>
        <a:lstStyle/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pt-BR" sz="2000" kern="1200" dirty="0" smtClean="0">
              <a:solidFill>
                <a:srgbClr val="034A7D"/>
              </a:solidFill>
              <a:latin typeface="BankGothic Lt BT" panose="020B0607020203060204"/>
              <a:ea typeface="Verdana" panose="020B0604030504040204" pitchFamily="34" charset="0"/>
              <a:cs typeface="Verdana" panose="020B0604030504040204" pitchFamily="34" charset="0"/>
            </a:rPr>
            <a:t>Referência a patrimônio genético ou a conhecimento tradicional associado, a sua procedência ou a diferenciais deles decorrentes, relacionada a um produto, linha de produtos ou marca, em quaisquer meios de comunicação visual ou auditiva, inclusive campanhas de marketing ou destaque no rótulo do produto</a:t>
          </a:r>
          <a:endParaRPr lang="pt-BR" sz="2000" kern="1200" dirty="0"/>
        </a:p>
      </dsp:txBody>
      <dsp:txXfrm>
        <a:off x="0" y="3160033"/>
        <a:ext cx="8280920" cy="16146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913" cy="4651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958" tIns="46479" rIns="92958" bIns="46479" numCol="1" anchor="ctr" anchorCtr="0" compatLnSpc="1">
            <a:prstTxWarp prst="textNoShape">
              <a:avLst/>
            </a:prstTxWarp>
          </a:bodyPr>
          <a:lstStyle>
            <a:lvl1pPr algn="l" defTabSz="930275" eaLnBrk="0" hangingPunct="0">
              <a:defRPr sz="1200" b="1">
                <a:solidFill>
                  <a:srgbClr val="FFFF66"/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0488" y="0"/>
            <a:ext cx="2981325" cy="4651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958" tIns="46479" rIns="92958" bIns="46479" numCol="1" anchor="ctr" anchorCtr="0" compatLnSpc="1">
            <a:prstTxWarp prst="textNoShape">
              <a:avLst/>
            </a:prstTxWarp>
          </a:bodyPr>
          <a:lstStyle>
            <a:lvl1pPr algn="r" defTabSz="930275" eaLnBrk="0" hangingPunct="0">
              <a:defRPr sz="1200" b="1">
                <a:solidFill>
                  <a:srgbClr val="FFFF66"/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40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2982913" cy="46513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l" defTabSz="930275" eaLnBrk="0" hangingPunct="0">
              <a:defRPr sz="1200" b="1">
                <a:solidFill>
                  <a:srgbClr val="FFFF66"/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40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0488" y="8831263"/>
            <a:ext cx="2981325" cy="46513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 defTabSz="930275" eaLnBrk="0" hangingPunct="0">
              <a:defRPr sz="1200" b="1">
                <a:solidFill>
                  <a:srgbClr val="FFFF66"/>
                </a:solidFill>
              </a:defRPr>
            </a:lvl1pPr>
          </a:lstStyle>
          <a:p>
            <a:pPr>
              <a:defRPr/>
            </a:pPr>
            <a:fld id="{8E72ED83-8B98-44E6-82F4-DAEF0FF29C96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95049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913" cy="4651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algn="l" defTabSz="930275" eaLnBrk="0" hangingPunct="0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00488" y="0"/>
            <a:ext cx="2981325" cy="4651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algn="r" defTabSz="930275" eaLnBrk="0" hangingPunct="0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7600" y="696913"/>
            <a:ext cx="4649788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575" y="4416425"/>
            <a:ext cx="5046663" cy="41830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smtClean="0"/>
              <a:t>Clique </a:t>
            </a:r>
            <a:r>
              <a:rPr lang="en-US" noProof="0" dirty="0" err="1" smtClean="0"/>
              <a:t>para</a:t>
            </a:r>
            <a:r>
              <a:rPr lang="en-US" noProof="0" dirty="0" smtClean="0"/>
              <a:t> </a:t>
            </a:r>
            <a:r>
              <a:rPr lang="en-US" noProof="0" dirty="0" err="1" smtClean="0"/>
              <a:t>editar</a:t>
            </a:r>
            <a:r>
              <a:rPr lang="en-US" noProof="0" dirty="0" smtClean="0"/>
              <a:t> </a:t>
            </a:r>
            <a:r>
              <a:rPr lang="en-US" noProof="0" dirty="0" err="1" smtClean="0"/>
              <a:t>os</a:t>
            </a:r>
            <a:r>
              <a:rPr lang="en-US" noProof="0" dirty="0" smtClean="0"/>
              <a:t> </a:t>
            </a:r>
            <a:r>
              <a:rPr lang="en-US" noProof="0" dirty="0" err="1" smtClean="0"/>
              <a:t>estilos</a:t>
            </a:r>
            <a:r>
              <a:rPr lang="en-US" noProof="0" dirty="0" smtClean="0"/>
              <a:t> do </a:t>
            </a:r>
            <a:r>
              <a:rPr lang="en-US" noProof="0" dirty="0" err="1" smtClean="0"/>
              <a:t>texto</a:t>
            </a:r>
            <a:r>
              <a:rPr lang="en-US" noProof="0" dirty="0" smtClean="0"/>
              <a:t> </a:t>
            </a:r>
            <a:r>
              <a:rPr lang="en-US" noProof="0" dirty="0" err="1" smtClean="0"/>
              <a:t>mestre</a:t>
            </a:r>
            <a:endParaRPr lang="en-US" noProof="0" dirty="0" smtClean="0"/>
          </a:p>
          <a:p>
            <a:pPr lvl="0"/>
            <a:r>
              <a:rPr lang="en-US" noProof="0" dirty="0" smtClean="0"/>
              <a:t>Segundo </a:t>
            </a:r>
            <a:r>
              <a:rPr lang="en-US" noProof="0" dirty="0" err="1" smtClean="0"/>
              <a:t>nível</a:t>
            </a:r>
            <a:endParaRPr lang="en-US" noProof="0" dirty="0" smtClean="0"/>
          </a:p>
          <a:p>
            <a:pPr lvl="0"/>
            <a:r>
              <a:rPr lang="en-US" noProof="0" dirty="0" err="1" smtClean="0"/>
              <a:t>Terceiro</a:t>
            </a:r>
            <a:r>
              <a:rPr lang="en-US" noProof="0" dirty="0" smtClean="0"/>
              <a:t> </a:t>
            </a:r>
            <a:r>
              <a:rPr lang="en-US" noProof="0" dirty="0" err="1" smtClean="0"/>
              <a:t>nível</a:t>
            </a:r>
            <a:endParaRPr lang="en-US" noProof="0" dirty="0" smtClean="0"/>
          </a:p>
          <a:p>
            <a:pPr lvl="0"/>
            <a:r>
              <a:rPr lang="en-US" noProof="0" dirty="0" smtClean="0"/>
              <a:t>Quarto </a:t>
            </a:r>
            <a:r>
              <a:rPr lang="en-US" noProof="0" dirty="0" err="1" smtClean="0"/>
              <a:t>nível</a:t>
            </a:r>
            <a:endParaRPr lang="en-US" noProof="0" dirty="0" smtClean="0"/>
          </a:p>
          <a:p>
            <a:pPr lvl="0"/>
            <a:r>
              <a:rPr lang="en-US" noProof="0" dirty="0" err="1" smtClean="0"/>
              <a:t>Quinto</a:t>
            </a:r>
            <a:r>
              <a:rPr lang="en-US" noProof="0" dirty="0" smtClean="0"/>
              <a:t> </a:t>
            </a:r>
            <a:r>
              <a:rPr lang="en-US" noProof="0" dirty="0" err="1" smtClean="0"/>
              <a:t>nível</a:t>
            </a:r>
            <a:endParaRPr lang="en-US" noProof="0" dirty="0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2982913" cy="46513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l" defTabSz="930275" eaLnBrk="0" hangingPunct="0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0488" y="8831263"/>
            <a:ext cx="2981325" cy="46513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 defTabSz="930275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2611CA43-ED36-4491-875F-2A30C967C59A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255952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Retângulo 166"/>
          <p:cNvSpPr/>
          <p:nvPr userDrawn="1"/>
        </p:nvSpPr>
        <p:spPr>
          <a:xfrm>
            <a:off x="0" y="690061"/>
            <a:ext cx="503040" cy="288032"/>
          </a:xfrm>
          <a:prstGeom prst="rect">
            <a:avLst/>
          </a:prstGeom>
          <a:solidFill>
            <a:srgbClr val="FFC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8" name="Retângulo 167"/>
          <p:cNvSpPr/>
          <p:nvPr userDrawn="1"/>
        </p:nvSpPr>
        <p:spPr>
          <a:xfrm>
            <a:off x="6913161" y="0"/>
            <a:ext cx="1566428" cy="953344"/>
          </a:xfrm>
          <a:prstGeom prst="rect">
            <a:avLst/>
          </a:prstGeom>
          <a:solidFill>
            <a:srgbClr val="0149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70" name="Imagem 169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92280" y="589656"/>
            <a:ext cx="1236511" cy="247056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Retângulo 166"/>
          <p:cNvSpPr/>
          <p:nvPr userDrawn="1"/>
        </p:nvSpPr>
        <p:spPr>
          <a:xfrm>
            <a:off x="0" y="690061"/>
            <a:ext cx="503040" cy="288032"/>
          </a:xfrm>
          <a:prstGeom prst="rect">
            <a:avLst/>
          </a:prstGeom>
          <a:solidFill>
            <a:srgbClr val="FFC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8" name="Retângulo 167"/>
          <p:cNvSpPr/>
          <p:nvPr userDrawn="1"/>
        </p:nvSpPr>
        <p:spPr>
          <a:xfrm>
            <a:off x="6913161" y="0"/>
            <a:ext cx="1566428" cy="953344"/>
          </a:xfrm>
          <a:prstGeom prst="rect">
            <a:avLst/>
          </a:prstGeom>
          <a:solidFill>
            <a:srgbClr val="0149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70" name="Imagem 169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92280" y="589656"/>
            <a:ext cx="1236511" cy="247056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90089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496E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4077" r:id="rId1"/>
    <p:sldLayoutId id="2147484078" r:id="rId2"/>
    <p:sldLayoutId id="2147484079" r:id="rId3"/>
  </p:sldLayoutIdLst>
  <p:transition spd="med">
    <p:fade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kern="1200">
          <a:solidFill>
            <a:srgbClr val="FFFFF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FFFFFF"/>
          </a:solidFill>
          <a:latin typeface="Verdana" panose="020B060403050404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FFFFFF"/>
          </a:solidFill>
          <a:latin typeface="Verdana" panose="020B060403050404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FFFFFF"/>
          </a:solidFill>
          <a:latin typeface="Verdana" panose="020B060403050404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FFFFFF"/>
          </a:solidFill>
          <a:latin typeface="Verdana" panose="020B060403050404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>
          <a:solidFill>
            <a:srgbClr val="FFFFFF"/>
          </a:solidFill>
          <a:latin typeface="Verdana" panose="020B060403050404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>
          <a:solidFill>
            <a:srgbClr val="FFFFFF"/>
          </a:solidFill>
          <a:latin typeface="Verdana" panose="020B060403050404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>
          <a:solidFill>
            <a:srgbClr val="FFFFFF"/>
          </a:solidFill>
          <a:latin typeface="Verdana" panose="020B060403050404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>
          <a:solidFill>
            <a:srgbClr val="FFFFFF"/>
          </a:solidFill>
          <a:latin typeface="Verdana" panose="020B0604030504040204" pitchFamily="34" charset="0"/>
        </a:defRPr>
      </a:lvl9pPr>
    </p:titleStyle>
    <p:bodyStyle>
      <a:lvl1pPr marL="342900" indent="-342900" algn="l" rtl="0" eaLnBrk="0" fontAlgn="base" hangingPunct="0">
        <a:lnSpc>
          <a:spcPct val="200000"/>
        </a:lnSpc>
        <a:spcBef>
          <a:spcPct val="20000"/>
        </a:spcBef>
        <a:spcAft>
          <a:spcPct val="0"/>
        </a:spcAft>
        <a:buClr>
          <a:srgbClr val="336699"/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200000"/>
        </a:lnSpc>
        <a:spcBef>
          <a:spcPct val="20000"/>
        </a:spcBef>
        <a:spcAft>
          <a:spcPct val="0"/>
        </a:spcAft>
        <a:buClr>
          <a:srgbClr val="336699"/>
        </a:buClr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200000"/>
        </a:lnSpc>
        <a:spcBef>
          <a:spcPct val="20000"/>
        </a:spcBef>
        <a:spcAft>
          <a:spcPct val="0"/>
        </a:spcAft>
        <a:buClr>
          <a:srgbClr val="336699"/>
        </a:buClr>
        <a:buFont typeface="Wingdings" pitchFamily="2" charset="2"/>
        <a:buChar char="§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200000"/>
        </a:lnSpc>
        <a:spcBef>
          <a:spcPct val="20000"/>
        </a:spcBef>
        <a:spcAft>
          <a:spcPct val="0"/>
        </a:spcAft>
        <a:buClr>
          <a:srgbClr val="336699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200000"/>
        </a:lnSpc>
        <a:spcBef>
          <a:spcPct val="20000"/>
        </a:spcBef>
        <a:spcAft>
          <a:spcPct val="0"/>
        </a:spcAft>
        <a:buClr>
          <a:srgbClr val="336699"/>
        </a:buClr>
        <a:buChar char="o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oeco.com.br/images/stories/mar2009/pais_atingira_metas_01" TargetMode="Externa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49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504" y="2132856"/>
            <a:ext cx="9144000" cy="5112568"/>
          </a:xfrm>
          <a:prstGeom prst="rect">
            <a:avLst/>
          </a:prstGeom>
        </p:spPr>
      </p:pic>
      <p:sp>
        <p:nvSpPr>
          <p:cNvPr id="9" name="Retângulo 8"/>
          <p:cNvSpPr/>
          <p:nvPr/>
        </p:nvSpPr>
        <p:spPr>
          <a:xfrm>
            <a:off x="611560" y="0"/>
            <a:ext cx="2574540" cy="21328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3158068" y="178510"/>
            <a:ext cx="5760640" cy="2426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lnSpc>
                <a:spcPts val="3600"/>
              </a:lnSpc>
            </a:pPr>
            <a:r>
              <a:rPr lang="pt-BR" sz="2600" b="1" dirty="0" smtClean="0">
                <a:solidFill>
                  <a:schemeClr val="bg1"/>
                </a:solidFill>
                <a:latin typeface="BankGothic Lt BT" panose="020B0607020203060204" pitchFamily="34" charset="0"/>
              </a:rPr>
              <a:t>            INOVAÇÃO TECNOLÓGICA </a:t>
            </a:r>
          </a:p>
          <a:p>
            <a:pPr algn="ctr" eaLnBrk="0" hangingPunct="0">
              <a:lnSpc>
                <a:spcPts val="3600"/>
              </a:lnSpc>
            </a:pPr>
            <a:r>
              <a:rPr lang="pt-BR" sz="2600" b="1" dirty="0" smtClean="0">
                <a:solidFill>
                  <a:schemeClr val="bg1"/>
                </a:solidFill>
                <a:latin typeface="BankGothic Lt BT" panose="020B0607020203060204" pitchFamily="34" charset="0"/>
              </a:rPr>
              <a:t>E </a:t>
            </a:r>
          </a:p>
          <a:p>
            <a:pPr algn="ctr" eaLnBrk="0" hangingPunct="0">
              <a:lnSpc>
                <a:spcPts val="3600"/>
              </a:lnSpc>
            </a:pPr>
            <a:r>
              <a:rPr lang="pt-BR" sz="2600" b="1" dirty="0" smtClean="0">
                <a:solidFill>
                  <a:schemeClr val="bg1"/>
                </a:solidFill>
                <a:latin typeface="BankGothic Lt BT" panose="020B0607020203060204" pitchFamily="34" charset="0"/>
              </a:rPr>
              <a:t>A NOVA LEI DA BIODIVERSIDADE</a:t>
            </a:r>
            <a:r>
              <a:rPr lang="pt-BR" sz="2400" b="1" dirty="0" smtClean="0">
                <a:solidFill>
                  <a:schemeClr val="bg1"/>
                </a:solidFill>
                <a:latin typeface="BankGothic Lt BT" panose="020B0607020203060204" pitchFamily="34" charset="0"/>
              </a:rPr>
              <a:t> </a:t>
            </a:r>
            <a:endParaRPr lang="pt-BR" sz="2000" dirty="0" smtClean="0">
              <a:solidFill>
                <a:schemeClr val="bg1"/>
              </a:solidFill>
              <a:latin typeface="BankGothic Lt BT" panose="020B0607020203060204" pitchFamily="34" charset="0"/>
            </a:endParaRPr>
          </a:p>
        </p:txBody>
      </p:sp>
      <p:pic>
        <p:nvPicPr>
          <p:cNvPr id="12" name="Imagem 11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2717" y="1391816"/>
            <a:ext cx="1908048" cy="381000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536" y="1196752"/>
            <a:ext cx="8424936" cy="5472608"/>
          </a:xfrm>
          <a:prstGeom prst="rect">
            <a:avLst/>
          </a:prstGeo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pt-BR" sz="2400" dirty="0" smtClean="0">
                <a:solidFill>
                  <a:srgbClr val="034A7D"/>
                </a:solidFill>
                <a:latin typeface="BankGothic Lt BT" panose="020B0607020203060204"/>
                <a:ea typeface="Verdana" panose="020B0604030504040204" pitchFamily="34" charset="0"/>
                <a:cs typeface="Verdana" panose="020B0604030504040204" pitchFamily="34" charset="0"/>
              </a:rPr>
              <a:t>A CDB ressalta a importância da biodiversidade, dos valores ecológicos, social, econômico, científico e cultural e a responsabilidade dos Estados por sua conservação para alcançar o desenvolvimento sustentável </a:t>
            </a:r>
          </a:p>
          <a:p>
            <a:pPr algn="just">
              <a:lnSpc>
                <a:spcPct val="100000"/>
              </a:lnSpc>
            </a:pPr>
            <a:endParaRPr lang="pt-BR" sz="2400" dirty="0" smtClean="0">
              <a:solidFill>
                <a:srgbClr val="034A7D"/>
              </a:solidFill>
              <a:latin typeface="BankGothic Lt BT" panose="020B0607020203060204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pt-BR" sz="2400" dirty="0" smtClean="0">
                <a:solidFill>
                  <a:srgbClr val="034A7D"/>
                </a:solidFill>
                <a:latin typeface="BankGothic Lt BT" panose="020B0607020203060204"/>
                <a:ea typeface="Verdana" panose="020B0604030504040204" pitchFamily="34" charset="0"/>
                <a:cs typeface="Verdana" panose="020B0604030504040204" pitchFamily="34" charset="0"/>
              </a:rPr>
              <a:t>A CDB reconhece que os Estados têm o direito soberano de explorar seus próprios recursos segundo suas políticas ambientais e a responsabilidade de assegurar que as atividades sob sua jurisdição ou controle não causem danos ao meio ambiente de outros Estados ou de áreas além dos limites da jurisdição nacional</a:t>
            </a:r>
          </a:p>
          <a:p>
            <a:pPr>
              <a:lnSpc>
                <a:spcPct val="150000"/>
              </a:lnSpc>
            </a:pPr>
            <a:endParaRPr lang="pt-PT" sz="1600" dirty="0" smtClean="0">
              <a:cs typeface="Times New Roman" pitchFamily="18" charset="0"/>
            </a:endParaRPr>
          </a:p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endParaRPr lang="pt-BR" sz="1800" dirty="0" smtClean="0"/>
          </a:p>
        </p:txBody>
      </p:sp>
      <p:sp>
        <p:nvSpPr>
          <p:cNvPr id="166" name="Rectangle 2"/>
          <p:cNvSpPr txBox="1">
            <a:spLocks noChangeArrowheads="1"/>
          </p:cNvSpPr>
          <p:nvPr/>
        </p:nvSpPr>
        <p:spPr>
          <a:xfrm>
            <a:off x="460278" y="544976"/>
            <a:ext cx="8008938" cy="549275"/>
          </a:xfrm>
          <a:prstGeom prst="rect">
            <a:avLst/>
          </a:prstGeom>
        </p:spPr>
        <p:txBody>
          <a:bodyPr/>
          <a:lstStyle/>
          <a:p>
            <a:pPr marR="0" lvl="0" indent="0" fontAlgn="base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pt-BR" sz="3200" dirty="0" smtClean="0">
              <a:solidFill>
                <a:srgbClr val="01496E"/>
              </a:solidFill>
              <a:latin typeface="BankGothic Lt BT" panose="020B0607020203060204" pitchFamily="34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611560" y="529056"/>
            <a:ext cx="75608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b="1" dirty="0" smtClean="0">
                <a:solidFill>
                  <a:srgbClr val="01496E"/>
                </a:solidFill>
                <a:latin typeface="BankGothic Lt BT" panose="020B0607020203060204" pitchFamily="34" charset="0"/>
              </a:rPr>
              <a:t>CDB</a:t>
            </a:r>
            <a:endParaRPr lang="pt-BR" sz="2800" b="1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1520" y="1196752"/>
            <a:ext cx="8424936" cy="5328592"/>
          </a:xfrm>
          <a:prstGeom prst="rect">
            <a:avLst/>
          </a:prstGeom>
        </p:spPr>
        <p:txBody>
          <a:bodyPr/>
          <a:lstStyle/>
          <a:p>
            <a:pPr algn="just">
              <a:lnSpc>
                <a:spcPct val="100000"/>
              </a:lnSpc>
              <a:buNone/>
            </a:pPr>
            <a:r>
              <a:rPr lang="pt-BR" sz="2400" u="sng" dirty="0" smtClean="0">
                <a:solidFill>
                  <a:srgbClr val="034A7D"/>
                </a:solidFill>
                <a:latin typeface="BankGothic Lt BT" panose="020B0607020203060204"/>
                <a:ea typeface="Verdana" panose="020B0604030504040204" pitchFamily="34" charset="0"/>
                <a:cs typeface="Verdana" panose="020B0604030504040204" pitchFamily="34" charset="0"/>
              </a:rPr>
              <a:t>COP 10</a:t>
            </a:r>
          </a:p>
          <a:p>
            <a:pPr algn="just">
              <a:lnSpc>
                <a:spcPct val="100000"/>
              </a:lnSpc>
            </a:pPr>
            <a:endParaRPr lang="pt-BR" sz="2400" dirty="0" smtClean="0">
              <a:solidFill>
                <a:srgbClr val="034A7D"/>
              </a:solidFill>
              <a:latin typeface="BankGothic Lt BT" panose="020B0607020203060204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pt-BR" sz="2400" dirty="0" smtClean="0">
                <a:solidFill>
                  <a:srgbClr val="034A7D"/>
                </a:solidFill>
                <a:latin typeface="BankGothic Lt BT" panose="020B0607020203060204"/>
                <a:ea typeface="Verdana" panose="020B0604030504040204" pitchFamily="34" charset="0"/>
                <a:cs typeface="Verdana" panose="020B0604030504040204" pitchFamily="34" charset="0"/>
              </a:rPr>
              <a:t>Aprovação do Protocolo de Nagoya sobre “Acesso a Recursos Genéticos e Repartição Justa e Equitativa dos Benefícios Provenientes de sua Utilização para a Convenção da Diversidade Biológica” e um plano estratégico para diminuição e perda de biodiversidade até 2020 </a:t>
            </a:r>
          </a:p>
          <a:p>
            <a:pPr algn="just">
              <a:lnSpc>
                <a:spcPct val="100000"/>
              </a:lnSpc>
            </a:pPr>
            <a:endParaRPr lang="pt-BR" sz="2400" dirty="0" smtClean="0">
              <a:solidFill>
                <a:srgbClr val="034A7D"/>
              </a:solidFill>
              <a:latin typeface="BankGothic Lt BT" panose="020B0607020203060204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pt-BR" sz="2400" dirty="0" smtClean="0">
                <a:solidFill>
                  <a:srgbClr val="034A7D"/>
                </a:solidFill>
                <a:latin typeface="BankGothic Lt BT" panose="020B0607020203060204"/>
                <a:ea typeface="Verdana" panose="020B0604030504040204" pitchFamily="34" charset="0"/>
                <a:cs typeface="Verdana" panose="020B0604030504040204" pitchFamily="34" charset="0"/>
              </a:rPr>
              <a:t>O Protocolo entrou em vigor em outubro de 2014 e estabelece bases para um regime internacional de acesso e repartição dos benefícios oriundos do uso da biodiversidade e dos </a:t>
            </a:r>
            <a:r>
              <a:rPr lang="pt-BR" sz="2400" dirty="0" err="1" smtClean="0">
                <a:solidFill>
                  <a:srgbClr val="034A7D"/>
                </a:solidFill>
                <a:latin typeface="BankGothic Lt BT" panose="020B0607020203060204"/>
                <a:ea typeface="Verdana" panose="020B0604030504040204" pitchFamily="34" charset="0"/>
                <a:cs typeface="Verdana" panose="020B0604030504040204" pitchFamily="34" charset="0"/>
              </a:rPr>
              <a:t>CTAs</a:t>
            </a:r>
            <a:r>
              <a:rPr lang="pt-BR" sz="2400" dirty="0" smtClean="0">
                <a:solidFill>
                  <a:srgbClr val="034A7D"/>
                </a:solidFill>
                <a:latin typeface="BankGothic Lt BT" panose="020B0607020203060204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>
              <a:lnSpc>
                <a:spcPct val="150000"/>
              </a:lnSpc>
            </a:pPr>
            <a:endParaRPr lang="pt-PT" sz="1600" dirty="0" smtClean="0">
              <a:cs typeface="Times New Roman" pitchFamily="18" charset="0"/>
            </a:endParaRPr>
          </a:p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endParaRPr lang="pt-BR" sz="1800" dirty="0" smtClean="0"/>
          </a:p>
        </p:txBody>
      </p:sp>
      <p:sp>
        <p:nvSpPr>
          <p:cNvPr id="166" name="Rectangle 2"/>
          <p:cNvSpPr txBox="1">
            <a:spLocks noChangeArrowheads="1"/>
          </p:cNvSpPr>
          <p:nvPr/>
        </p:nvSpPr>
        <p:spPr>
          <a:xfrm>
            <a:off x="460278" y="544976"/>
            <a:ext cx="8008938" cy="549275"/>
          </a:xfrm>
          <a:prstGeom prst="rect">
            <a:avLst/>
          </a:prstGeom>
        </p:spPr>
        <p:txBody>
          <a:bodyPr/>
          <a:lstStyle/>
          <a:p>
            <a:pPr marR="0" lvl="0" indent="0" fontAlgn="base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pt-BR" sz="3200" dirty="0" smtClean="0">
              <a:solidFill>
                <a:srgbClr val="01496E"/>
              </a:solidFill>
              <a:latin typeface="BankGothic Lt BT" panose="020B0607020203060204" pitchFamily="34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611560" y="529056"/>
            <a:ext cx="75608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b="1" dirty="0" err="1" smtClean="0">
                <a:solidFill>
                  <a:srgbClr val="01496E"/>
                </a:solidFill>
                <a:latin typeface="BankGothic Lt BT" panose="020B0607020203060204" pitchFamily="34" charset="0"/>
              </a:rPr>
              <a:t>COPs</a:t>
            </a:r>
            <a:endParaRPr lang="pt-BR" sz="2800" b="1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536" y="1196752"/>
            <a:ext cx="8424936" cy="5472608"/>
          </a:xfrm>
          <a:prstGeom prst="rect">
            <a:avLst/>
          </a:prstGeo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pt-BR" sz="2400" dirty="0" smtClean="0">
                <a:solidFill>
                  <a:srgbClr val="034A7D"/>
                </a:solidFill>
                <a:latin typeface="BankGothic Lt BT" panose="020B0607020203060204"/>
                <a:ea typeface="Verdana" panose="020B0604030504040204" pitchFamily="34" charset="0"/>
                <a:cs typeface="Verdana" panose="020B0604030504040204" pitchFamily="34" charset="0"/>
              </a:rPr>
              <a:t>O Brasil tornou-se signatário do Protocolo de Nagoya em 2/2/11, na sede da ONU em Nova York, Estados Unidos, </a:t>
            </a:r>
            <a:r>
              <a:rPr lang="pt-BR" sz="2400" u="sng" dirty="0" smtClean="0">
                <a:solidFill>
                  <a:srgbClr val="034A7D"/>
                </a:solidFill>
                <a:latin typeface="BankGothic Lt BT" panose="020B0607020203060204"/>
                <a:ea typeface="Verdana" panose="020B0604030504040204" pitchFamily="34" charset="0"/>
                <a:cs typeface="Verdana" panose="020B0604030504040204" pitchFamily="34" charset="0"/>
              </a:rPr>
              <a:t>mas até agora não ratificamos o instrumento</a:t>
            </a:r>
          </a:p>
          <a:p>
            <a:pPr algn="just">
              <a:lnSpc>
                <a:spcPct val="100000"/>
              </a:lnSpc>
            </a:pPr>
            <a:endParaRPr lang="pt-BR" sz="600" dirty="0" smtClean="0">
              <a:solidFill>
                <a:srgbClr val="034A7D"/>
              </a:solidFill>
              <a:latin typeface="BankGothic Lt BT" panose="020B0607020203060204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pt-BR" sz="2400" dirty="0" smtClean="0">
                <a:solidFill>
                  <a:srgbClr val="034A7D"/>
                </a:solidFill>
                <a:latin typeface="BankGothic Lt BT" panose="020B0607020203060204"/>
                <a:ea typeface="Verdana" panose="020B0604030504040204" pitchFamily="34" charset="0"/>
                <a:cs typeface="Verdana" panose="020B0604030504040204" pitchFamily="34" charset="0"/>
              </a:rPr>
              <a:t>90 </a:t>
            </a:r>
            <a:r>
              <a:rPr lang="pt-BR" sz="2400" dirty="0" smtClean="0">
                <a:solidFill>
                  <a:srgbClr val="034A7D"/>
                </a:solidFill>
                <a:latin typeface="BankGothic Lt BT" panose="020B0607020203060204"/>
                <a:ea typeface="Verdana" panose="020B0604030504040204" pitchFamily="34" charset="0"/>
                <a:cs typeface="Verdana" panose="020B0604030504040204" pitchFamily="34" charset="0"/>
              </a:rPr>
              <a:t>países ratificaram o Protocolo de Nagoya, incluindo a Comunidade </a:t>
            </a:r>
            <a:r>
              <a:rPr lang="pt-BR" sz="2400" dirty="0" err="1" smtClean="0">
                <a:solidFill>
                  <a:srgbClr val="034A7D"/>
                </a:solidFill>
                <a:latin typeface="BankGothic Lt BT" panose="020B0607020203060204"/>
                <a:ea typeface="Verdana" panose="020B0604030504040204" pitchFamily="34" charset="0"/>
                <a:cs typeface="Verdana" panose="020B0604030504040204" pitchFamily="34" charset="0"/>
              </a:rPr>
              <a:t>Européia</a:t>
            </a:r>
            <a:endParaRPr lang="pt-BR" sz="2400" dirty="0" smtClean="0">
              <a:solidFill>
                <a:srgbClr val="034A7D"/>
              </a:solidFill>
              <a:latin typeface="BankGothic Lt BT" panose="020B0607020203060204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lnSpc>
                <a:spcPct val="100000"/>
              </a:lnSpc>
            </a:pPr>
            <a:endParaRPr lang="pt-BR" sz="600" dirty="0" smtClean="0">
              <a:solidFill>
                <a:srgbClr val="034A7D"/>
              </a:solidFill>
              <a:latin typeface="BankGothic Lt BT" panose="020B0607020203060204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pt-BR" sz="2400" dirty="0" smtClean="0">
                <a:solidFill>
                  <a:srgbClr val="034A7D"/>
                </a:solidFill>
                <a:latin typeface="BankGothic Lt BT" panose="020B0607020203060204"/>
                <a:ea typeface="Verdana" panose="020B0604030504040204" pitchFamily="34" charset="0"/>
                <a:cs typeface="Verdana" panose="020B0604030504040204" pitchFamily="34" charset="0"/>
              </a:rPr>
              <a:t>Divergência entre MMA e MAPA</a:t>
            </a:r>
          </a:p>
          <a:p>
            <a:pPr algn="just">
              <a:lnSpc>
                <a:spcPct val="100000"/>
              </a:lnSpc>
            </a:pPr>
            <a:endParaRPr lang="pt-BR" sz="600" dirty="0" smtClean="0">
              <a:solidFill>
                <a:srgbClr val="034A7D"/>
              </a:solidFill>
              <a:latin typeface="BankGothic Lt BT" panose="020B0607020203060204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pt-BR" sz="2400" dirty="0" smtClean="0">
                <a:solidFill>
                  <a:srgbClr val="034A7D"/>
                </a:solidFill>
                <a:latin typeface="BankGothic Lt BT" panose="020B0607020203060204"/>
                <a:ea typeface="Verdana" panose="020B0604030504040204" pitchFamily="34" charset="0"/>
                <a:cs typeface="Verdana" panose="020B0604030504040204" pitchFamily="34" charset="0"/>
              </a:rPr>
              <a:t>Expectativa de ratificarmos ainda neste ano?</a:t>
            </a:r>
          </a:p>
          <a:p>
            <a:pPr algn="just">
              <a:lnSpc>
                <a:spcPct val="100000"/>
              </a:lnSpc>
              <a:buNone/>
            </a:pPr>
            <a:endParaRPr lang="pt-BR" sz="2400" dirty="0" smtClean="0">
              <a:solidFill>
                <a:srgbClr val="034A7D"/>
              </a:solidFill>
              <a:latin typeface="BankGothic Lt BT" panose="020B0607020203060204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lnSpc>
                <a:spcPct val="100000"/>
              </a:lnSpc>
              <a:buNone/>
            </a:pPr>
            <a:r>
              <a:rPr lang="pt-BR" sz="2400" b="1" u="sng" dirty="0" smtClean="0">
                <a:solidFill>
                  <a:srgbClr val="034A7D"/>
                </a:solidFill>
                <a:latin typeface="BankGothic Lt BT" panose="020B0607020203060204"/>
                <a:ea typeface="Verdana" panose="020B0604030504040204" pitchFamily="34" charset="0"/>
                <a:cs typeface="Verdana" panose="020B0604030504040204" pitchFamily="34" charset="0"/>
              </a:rPr>
              <a:t>COP 12</a:t>
            </a:r>
            <a:r>
              <a:rPr lang="pt-BR" sz="2400" b="1" dirty="0" smtClean="0">
                <a:solidFill>
                  <a:srgbClr val="034A7D"/>
                </a:solidFill>
                <a:latin typeface="BankGothic Lt BT" panose="020B0607020203060204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lvl="1" algn="just">
              <a:lnSpc>
                <a:spcPct val="100000"/>
              </a:lnSpc>
            </a:pPr>
            <a:r>
              <a:rPr lang="pt-BR" sz="2400" dirty="0" smtClean="0">
                <a:solidFill>
                  <a:srgbClr val="034A7D"/>
                </a:solidFill>
                <a:latin typeface="BankGothic Lt BT" panose="020B0607020203060204"/>
                <a:ea typeface="Verdana" panose="020B0604030504040204" pitchFamily="34" charset="0"/>
                <a:cs typeface="Verdana" panose="020B0604030504040204" pitchFamily="34" charset="0"/>
              </a:rPr>
              <a:t>Coreia do Sul “protagonista” </a:t>
            </a:r>
          </a:p>
          <a:p>
            <a:pPr lvl="1" algn="just">
              <a:lnSpc>
                <a:spcPct val="100000"/>
              </a:lnSpc>
            </a:pPr>
            <a:r>
              <a:rPr lang="pt-BR" sz="2400" dirty="0" smtClean="0">
                <a:solidFill>
                  <a:srgbClr val="034A7D"/>
                </a:solidFill>
                <a:latin typeface="BankGothic Lt BT" panose="020B0607020203060204"/>
                <a:ea typeface="Verdana" panose="020B0604030504040204" pitchFamily="34" charset="0"/>
                <a:cs typeface="Verdana" panose="020B0604030504040204" pitchFamily="34" charset="0"/>
              </a:rPr>
              <a:t>Brasil “mero espectador”</a:t>
            </a:r>
          </a:p>
          <a:p>
            <a:pPr>
              <a:lnSpc>
                <a:spcPct val="150000"/>
              </a:lnSpc>
            </a:pPr>
            <a:endParaRPr lang="pt-PT" sz="1600" dirty="0" smtClean="0">
              <a:cs typeface="Times New Roman" pitchFamily="18" charset="0"/>
            </a:endParaRPr>
          </a:p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endParaRPr lang="pt-BR" sz="1800" dirty="0" smtClean="0"/>
          </a:p>
        </p:txBody>
      </p:sp>
      <p:sp>
        <p:nvSpPr>
          <p:cNvPr id="166" name="Rectangle 2"/>
          <p:cNvSpPr txBox="1">
            <a:spLocks noChangeArrowheads="1"/>
          </p:cNvSpPr>
          <p:nvPr/>
        </p:nvSpPr>
        <p:spPr>
          <a:xfrm>
            <a:off x="460278" y="544976"/>
            <a:ext cx="8008938" cy="549275"/>
          </a:xfrm>
          <a:prstGeom prst="rect">
            <a:avLst/>
          </a:prstGeom>
        </p:spPr>
        <p:txBody>
          <a:bodyPr/>
          <a:lstStyle/>
          <a:p>
            <a:pPr marR="0" lvl="0" indent="0" fontAlgn="base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pt-BR" sz="3200" dirty="0" smtClean="0">
              <a:solidFill>
                <a:srgbClr val="01496E"/>
              </a:solidFill>
              <a:latin typeface="BankGothic Lt BT" panose="020B0607020203060204" pitchFamily="34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611560" y="529056"/>
            <a:ext cx="75608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b="1" dirty="0" err="1" smtClean="0">
                <a:solidFill>
                  <a:srgbClr val="01496E"/>
                </a:solidFill>
                <a:latin typeface="BankGothic Lt BT" panose="020B0607020203060204" pitchFamily="34" charset="0"/>
              </a:rPr>
              <a:t>COPs</a:t>
            </a:r>
            <a:endParaRPr lang="pt-BR" sz="2800" b="1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536" y="1196752"/>
            <a:ext cx="8424936" cy="5472608"/>
          </a:xfrm>
          <a:prstGeom prst="rect">
            <a:avLst/>
          </a:prstGeom>
        </p:spPr>
        <p:txBody>
          <a:bodyPr/>
          <a:lstStyle/>
          <a:p>
            <a:pPr algn="just">
              <a:lnSpc>
                <a:spcPct val="100000"/>
              </a:lnSpc>
              <a:buNone/>
            </a:pPr>
            <a:r>
              <a:rPr lang="pt-BR" sz="2400" b="1" u="sng" dirty="0" smtClean="0">
                <a:solidFill>
                  <a:srgbClr val="034A7D"/>
                </a:solidFill>
                <a:latin typeface="BankGothic Lt BT" panose="020B0607020203060204"/>
                <a:ea typeface="Verdana" panose="020B0604030504040204" pitchFamily="34" charset="0"/>
                <a:cs typeface="Verdana" panose="020B0604030504040204" pitchFamily="34" charset="0"/>
              </a:rPr>
              <a:t>COP 13</a:t>
            </a:r>
            <a:r>
              <a:rPr lang="pt-BR" sz="2400" b="1" dirty="0" smtClean="0">
                <a:solidFill>
                  <a:srgbClr val="034A7D"/>
                </a:solidFill>
                <a:latin typeface="BankGothic Lt BT" panose="020B0607020203060204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algn="just">
              <a:lnSpc>
                <a:spcPct val="100000"/>
              </a:lnSpc>
            </a:pPr>
            <a:endParaRPr lang="en-US" sz="2400" dirty="0" smtClean="0">
              <a:solidFill>
                <a:srgbClr val="034A7D"/>
              </a:solidFill>
              <a:latin typeface="BankGothic Lt BT" panose="020B0607020203060204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en-US" sz="2400" dirty="0" err="1" smtClean="0">
                <a:solidFill>
                  <a:srgbClr val="034A7D"/>
                </a:solidFill>
                <a:latin typeface="BankGothic Lt BT" panose="020B0607020203060204"/>
                <a:ea typeface="Verdana" panose="020B0604030504040204" pitchFamily="34" charset="0"/>
                <a:cs typeface="Verdana" panose="020B0604030504040204" pitchFamily="34" charset="0"/>
              </a:rPr>
              <a:t>Irá</a:t>
            </a:r>
            <a:r>
              <a:rPr lang="en-US" sz="2400" dirty="0" smtClean="0">
                <a:solidFill>
                  <a:srgbClr val="034A7D"/>
                </a:solidFill>
                <a:latin typeface="BankGothic Lt BT" panose="020B0607020203060204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400" dirty="0" err="1" smtClean="0">
                <a:solidFill>
                  <a:srgbClr val="034A7D"/>
                </a:solidFill>
                <a:latin typeface="BankGothic Lt BT" panose="020B0607020203060204"/>
                <a:ea typeface="Verdana" panose="020B0604030504040204" pitchFamily="34" charset="0"/>
                <a:cs typeface="Verdana" panose="020B0604030504040204" pitchFamily="34" charset="0"/>
              </a:rPr>
              <a:t>ocorrer</a:t>
            </a:r>
            <a:r>
              <a:rPr lang="en-US" sz="2400" dirty="0" smtClean="0">
                <a:solidFill>
                  <a:srgbClr val="034A7D"/>
                </a:solidFill>
                <a:latin typeface="BankGothic Lt BT" panose="020B0607020203060204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400" dirty="0" smtClean="0">
                <a:solidFill>
                  <a:srgbClr val="034A7D"/>
                </a:solidFill>
                <a:latin typeface="BankGothic Lt BT" panose="020B0607020203060204"/>
                <a:ea typeface="Verdana" panose="020B0604030504040204" pitchFamily="34" charset="0"/>
                <a:cs typeface="Verdana" panose="020B0604030504040204" pitchFamily="34" charset="0"/>
              </a:rPr>
              <a:t>entre </a:t>
            </a:r>
            <a:r>
              <a:rPr lang="en-US" sz="2400" dirty="0" smtClean="0">
                <a:solidFill>
                  <a:srgbClr val="034A7D"/>
                </a:solidFill>
                <a:latin typeface="BankGothic Lt BT" panose="020B0607020203060204"/>
                <a:ea typeface="Verdana" panose="020B0604030504040204" pitchFamily="34" charset="0"/>
                <a:cs typeface="Verdana" panose="020B0604030504040204" pitchFamily="34" charset="0"/>
              </a:rPr>
              <a:t>4 </a:t>
            </a:r>
            <a:r>
              <a:rPr lang="en-US" sz="2400" dirty="0" smtClean="0">
                <a:solidFill>
                  <a:srgbClr val="034A7D"/>
                </a:solidFill>
                <a:latin typeface="BankGothic Lt BT" panose="020B0607020203060204"/>
                <a:ea typeface="Verdana" panose="020B0604030504040204" pitchFamily="34" charset="0"/>
                <a:cs typeface="Verdana" panose="020B0604030504040204" pitchFamily="34" charset="0"/>
              </a:rPr>
              <a:t>e 17 de </a:t>
            </a:r>
            <a:r>
              <a:rPr lang="en-US" sz="2400" dirty="0" err="1" smtClean="0">
                <a:solidFill>
                  <a:srgbClr val="034A7D"/>
                </a:solidFill>
                <a:latin typeface="BankGothic Lt BT" panose="020B0607020203060204"/>
                <a:ea typeface="Verdana" panose="020B0604030504040204" pitchFamily="34" charset="0"/>
                <a:cs typeface="Verdana" panose="020B0604030504040204" pitchFamily="34" charset="0"/>
              </a:rPr>
              <a:t>dezembro</a:t>
            </a:r>
            <a:r>
              <a:rPr lang="en-US" sz="2400" dirty="0" smtClean="0">
                <a:solidFill>
                  <a:srgbClr val="034A7D"/>
                </a:solidFill>
                <a:latin typeface="BankGothic Lt BT" panose="020B0607020203060204"/>
                <a:ea typeface="Verdana" panose="020B0604030504040204" pitchFamily="34" charset="0"/>
                <a:cs typeface="Verdana" panose="020B0604030504040204" pitchFamily="34" charset="0"/>
              </a:rPr>
              <a:t> de 2016 </a:t>
            </a:r>
            <a:r>
              <a:rPr lang="en-US" sz="2400" dirty="0" err="1" smtClean="0">
                <a:solidFill>
                  <a:srgbClr val="034A7D"/>
                </a:solidFill>
                <a:latin typeface="BankGothic Lt BT" panose="020B0607020203060204"/>
                <a:ea typeface="Verdana" panose="020B0604030504040204" pitchFamily="34" charset="0"/>
                <a:cs typeface="Verdana" panose="020B0604030504040204" pitchFamily="34" charset="0"/>
              </a:rPr>
              <a:t>em</a:t>
            </a:r>
            <a:r>
              <a:rPr lang="en-US" sz="2400" dirty="0" smtClean="0">
                <a:solidFill>
                  <a:srgbClr val="034A7D"/>
                </a:solidFill>
                <a:latin typeface="BankGothic Lt BT" panose="020B0607020203060204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400" dirty="0" err="1" smtClean="0">
                <a:solidFill>
                  <a:srgbClr val="034A7D"/>
                </a:solidFill>
                <a:latin typeface="BankGothic Lt BT" panose="020B0607020203060204"/>
                <a:ea typeface="Verdana" panose="020B0604030504040204" pitchFamily="34" charset="0"/>
                <a:cs typeface="Verdana" panose="020B0604030504040204" pitchFamily="34" charset="0"/>
              </a:rPr>
              <a:t>Cancún</a:t>
            </a:r>
            <a:r>
              <a:rPr lang="en-US" sz="2400" dirty="0" smtClean="0">
                <a:solidFill>
                  <a:srgbClr val="034A7D"/>
                </a:solidFill>
                <a:latin typeface="BankGothic Lt BT" panose="020B0607020203060204"/>
                <a:ea typeface="Verdana" panose="020B0604030504040204" pitchFamily="34" charset="0"/>
                <a:cs typeface="Verdana" panose="020B0604030504040204" pitchFamily="34" charset="0"/>
              </a:rPr>
              <a:t>, México</a:t>
            </a:r>
            <a:endParaRPr lang="pt-BR" sz="2400" dirty="0" smtClean="0">
              <a:solidFill>
                <a:srgbClr val="034A7D"/>
              </a:solidFill>
              <a:latin typeface="BankGothic Lt BT" panose="020B0607020203060204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lnSpc>
                <a:spcPct val="150000"/>
              </a:lnSpc>
            </a:pPr>
            <a:endParaRPr lang="pt-PT" sz="1600" dirty="0" smtClean="0">
              <a:cs typeface="Times New Roman" pitchFamily="18" charset="0"/>
            </a:endParaRPr>
          </a:p>
          <a:p>
            <a:pPr algn="just" eaLnBrk="1" hangingPunct="1">
              <a:lnSpc>
                <a:spcPct val="120000"/>
              </a:lnSpc>
              <a:spcBef>
                <a:spcPct val="50000"/>
              </a:spcBef>
            </a:pPr>
            <a:r>
              <a:rPr lang="en-US" sz="2400" dirty="0" err="1" smtClean="0">
                <a:solidFill>
                  <a:srgbClr val="034A7D"/>
                </a:solidFill>
                <a:latin typeface="BankGothic Lt BT" panose="020B0607020203060204"/>
                <a:ea typeface="Verdana" panose="020B0604030504040204" pitchFamily="34" charset="0"/>
                <a:cs typeface="Verdana" panose="020B0604030504040204" pitchFamily="34" charset="0"/>
              </a:rPr>
              <a:t>Intuito</a:t>
            </a:r>
            <a:r>
              <a:rPr lang="en-US" sz="2400" dirty="0" smtClean="0">
                <a:solidFill>
                  <a:srgbClr val="034A7D"/>
                </a:solidFill>
                <a:latin typeface="BankGothic Lt BT" panose="020B0607020203060204"/>
                <a:ea typeface="Verdana" panose="020B0604030504040204" pitchFamily="34" charset="0"/>
                <a:cs typeface="Verdana" panose="020B0604030504040204" pitchFamily="34" charset="0"/>
              </a:rPr>
              <a:t> de </a:t>
            </a:r>
            <a:r>
              <a:rPr lang="en-US" sz="2400" dirty="0" err="1" smtClean="0">
                <a:solidFill>
                  <a:srgbClr val="034A7D"/>
                </a:solidFill>
                <a:latin typeface="BankGothic Lt BT" panose="020B0607020203060204"/>
                <a:ea typeface="Verdana" panose="020B0604030504040204" pitchFamily="34" charset="0"/>
                <a:cs typeface="Verdana" panose="020B0604030504040204" pitchFamily="34" charset="0"/>
              </a:rPr>
              <a:t>dar</a:t>
            </a:r>
            <a:r>
              <a:rPr lang="en-US" sz="2400" dirty="0" smtClean="0">
                <a:solidFill>
                  <a:srgbClr val="034A7D"/>
                </a:solidFill>
                <a:latin typeface="BankGothic Lt BT" panose="020B0607020203060204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400" dirty="0" err="1" smtClean="0">
                <a:solidFill>
                  <a:srgbClr val="034A7D"/>
                </a:solidFill>
                <a:latin typeface="BankGothic Lt BT" panose="020B0607020203060204"/>
                <a:ea typeface="Verdana" panose="020B0604030504040204" pitchFamily="34" charset="0"/>
                <a:cs typeface="Verdana" panose="020B0604030504040204" pitchFamily="34" charset="0"/>
              </a:rPr>
              <a:t>impulso</a:t>
            </a:r>
            <a:r>
              <a:rPr lang="en-US" sz="2400" dirty="0" smtClean="0">
                <a:solidFill>
                  <a:srgbClr val="034A7D"/>
                </a:solidFill>
                <a:latin typeface="BankGothic Lt BT" panose="020B0607020203060204"/>
                <a:ea typeface="Verdana" panose="020B0604030504040204" pitchFamily="34" charset="0"/>
                <a:cs typeface="Verdana" panose="020B0604030504040204" pitchFamily="34" charset="0"/>
              </a:rPr>
              <a:t> à </a:t>
            </a:r>
            <a:r>
              <a:rPr lang="en-US" sz="2400" dirty="0" err="1" smtClean="0">
                <a:solidFill>
                  <a:srgbClr val="034A7D"/>
                </a:solidFill>
                <a:latin typeface="BankGothic Lt BT" panose="020B0607020203060204"/>
                <a:ea typeface="Verdana" panose="020B0604030504040204" pitchFamily="34" charset="0"/>
                <a:cs typeface="Verdana" panose="020B0604030504040204" pitchFamily="34" charset="0"/>
              </a:rPr>
              <a:t>implementação</a:t>
            </a:r>
            <a:r>
              <a:rPr lang="en-US" sz="2400" dirty="0" smtClean="0">
                <a:solidFill>
                  <a:srgbClr val="034A7D"/>
                </a:solidFill>
                <a:latin typeface="BankGothic Lt BT" panose="020B0607020203060204"/>
                <a:ea typeface="Verdana" panose="020B0604030504040204" pitchFamily="34" charset="0"/>
                <a:cs typeface="Verdana" panose="020B0604030504040204" pitchFamily="34" charset="0"/>
              </a:rPr>
              <a:t> do Plano </a:t>
            </a:r>
            <a:r>
              <a:rPr lang="en-US" sz="2400" dirty="0" err="1" smtClean="0">
                <a:solidFill>
                  <a:srgbClr val="034A7D"/>
                </a:solidFill>
                <a:latin typeface="BankGothic Lt BT" panose="020B0607020203060204"/>
                <a:ea typeface="Verdana" panose="020B0604030504040204" pitchFamily="34" charset="0"/>
                <a:cs typeface="Verdana" panose="020B0604030504040204" pitchFamily="34" charset="0"/>
              </a:rPr>
              <a:t>Estratégico</a:t>
            </a:r>
            <a:r>
              <a:rPr lang="en-US" sz="2400" dirty="0" smtClean="0">
                <a:solidFill>
                  <a:srgbClr val="034A7D"/>
                </a:solidFill>
                <a:latin typeface="BankGothic Lt BT" panose="020B0607020203060204"/>
                <a:ea typeface="Verdana" panose="020B0604030504040204" pitchFamily="34" charset="0"/>
                <a:cs typeface="Verdana" panose="020B0604030504040204" pitchFamily="34" charset="0"/>
              </a:rPr>
              <a:t> para </a:t>
            </a:r>
            <a:r>
              <a:rPr lang="en-US" sz="2400" dirty="0" err="1" smtClean="0">
                <a:solidFill>
                  <a:srgbClr val="034A7D"/>
                </a:solidFill>
                <a:latin typeface="BankGothic Lt BT" panose="020B0607020203060204"/>
                <a:ea typeface="Verdana" panose="020B0604030504040204" pitchFamily="34" charset="0"/>
                <a:cs typeface="Verdana" panose="020B0604030504040204" pitchFamily="34" charset="0"/>
              </a:rPr>
              <a:t>Biodiversidade</a:t>
            </a:r>
            <a:r>
              <a:rPr lang="en-US" sz="2400" dirty="0" smtClean="0">
                <a:solidFill>
                  <a:srgbClr val="034A7D"/>
                </a:solidFill>
                <a:latin typeface="BankGothic Lt BT" panose="020B0607020203060204"/>
                <a:ea typeface="Verdana" panose="020B0604030504040204" pitchFamily="34" charset="0"/>
                <a:cs typeface="Verdana" panose="020B0604030504040204" pitchFamily="34" charset="0"/>
              </a:rPr>
              <a:t> 2011-2020 e </a:t>
            </a:r>
            <a:r>
              <a:rPr lang="en-US" sz="2400" dirty="0" err="1" smtClean="0">
                <a:solidFill>
                  <a:srgbClr val="034A7D"/>
                </a:solidFill>
                <a:latin typeface="BankGothic Lt BT" panose="020B0607020203060204"/>
                <a:ea typeface="Verdana" panose="020B0604030504040204" pitchFamily="34" charset="0"/>
                <a:cs typeface="Verdana" panose="020B0604030504040204" pitchFamily="34" charset="0"/>
              </a:rPr>
              <a:t>às</a:t>
            </a:r>
            <a:r>
              <a:rPr lang="en-US" sz="2400" dirty="0" smtClean="0">
                <a:solidFill>
                  <a:srgbClr val="034A7D"/>
                </a:solidFill>
                <a:latin typeface="BankGothic Lt BT" panose="020B0607020203060204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400" dirty="0" err="1" smtClean="0">
                <a:solidFill>
                  <a:srgbClr val="034A7D"/>
                </a:solidFill>
                <a:latin typeface="BankGothic Lt BT" panose="020B0607020203060204"/>
                <a:ea typeface="Verdana" panose="020B0604030504040204" pitchFamily="34" charset="0"/>
                <a:cs typeface="Verdana" panose="020B0604030504040204" pitchFamily="34" charset="0"/>
              </a:rPr>
              <a:t>metas</a:t>
            </a:r>
            <a:r>
              <a:rPr lang="en-US" sz="2400" dirty="0" smtClean="0">
                <a:solidFill>
                  <a:srgbClr val="034A7D"/>
                </a:solidFill>
                <a:latin typeface="BankGothic Lt BT" panose="020B0607020203060204"/>
                <a:ea typeface="Verdana" panose="020B0604030504040204" pitchFamily="34" charset="0"/>
                <a:cs typeface="Verdana" panose="020B0604030504040204" pitchFamily="34" charset="0"/>
              </a:rPr>
              <a:t> de Aichi  </a:t>
            </a:r>
            <a:endParaRPr lang="en-US" sz="2400" dirty="0" smtClean="0">
              <a:solidFill>
                <a:srgbClr val="034A7D"/>
              </a:solidFill>
              <a:latin typeface="BankGothic Lt BT" panose="020B0607020203060204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 eaLnBrk="1" hangingPunct="1">
              <a:lnSpc>
                <a:spcPct val="120000"/>
              </a:lnSpc>
              <a:spcBef>
                <a:spcPct val="50000"/>
              </a:spcBef>
            </a:pPr>
            <a:r>
              <a:rPr lang="pt-BR" sz="2400" dirty="0">
                <a:solidFill>
                  <a:srgbClr val="034A7D"/>
                </a:solidFill>
                <a:latin typeface="BankGothic Lt BT" panose="020B0607020203060204"/>
                <a:ea typeface="Verdana" panose="020B0604030504040204" pitchFamily="34" charset="0"/>
                <a:cs typeface="Verdana" panose="020B0604030504040204" pitchFamily="34" charset="0"/>
              </a:rPr>
              <a:t>As Metas </a:t>
            </a:r>
            <a:r>
              <a:rPr lang="pt-BR" sz="2400" dirty="0">
                <a:solidFill>
                  <a:srgbClr val="034A7D"/>
                </a:solidFill>
                <a:latin typeface="BankGothic Lt BT" panose="020B0607020203060204"/>
                <a:ea typeface="Verdana" panose="020B0604030504040204" pitchFamily="34" charset="0"/>
                <a:cs typeface="Verdana" panose="020B0604030504040204" pitchFamily="34" charset="0"/>
              </a:rPr>
              <a:t>de </a:t>
            </a:r>
            <a:r>
              <a:rPr lang="pt-BR" sz="2400" dirty="0" err="1">
                <a:solidFill>
                  <a:srgbClr val="034A7D"/>
                </a:solidFill>
                <a:latin typeface="BankGothic Lt BT" panose="020B0607020203060204"/>
                <a:ea typeface="Verdana" panose="020B0604030504040204" pitchFamily="34" charset="0"/>
                <a:cs typeface="Verdana" panose="020B0604030504040204" pitchFamily="34" charset="0"/>
              </a:rPr>
              <a:t>Aichi</a:t>
            </a:r>
            <a:r>
              <a:rPr lang="pt-BR" sz="2400" dirty="0">
                <a:solidFill>
                  <a:srgbClr val="034A7D"/>
                </a:solidFill>
                <a:latin typeface="BankGothic Lt BT" panose="020B0607020203060204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t-BR" sz="2400" dirty="0">
                <a:solidFill>
                  <a:srgbClr val="034A7D"/>
                </a:solidFill>
                <a:latin typeface="BankGothic Lt BT" panose="020B0607020203060204"/>
                <a:ea typeface="Verdana" panose="020B0604030504040204" pitchFamily="34" charset="0"/>
                <a:cs typeface="Verdana" panose="020B0604030504040204" pitchFamily="34" charset="0"/>
              </a:rPr>
              <a:t>são </a:t>
            </a:r>
            <a:r>
              <a:rPr lang="pt-BR" sz="2400" dirty="0">
                <a:solidFill>
                  <a:srgbClr val="034A7D"/>
                </a:solidFill>
                <a:latin typeface="BankGothic Lt BT" panose="020B0607020203060204"/>
                <a:ea typeface="Verdana" panose="020B0604030504040204" pitchFamily="34" charset="0"/>
                <a:cs typeface="Verdana" panose="020B0604030504040204" pitchFamily="34" charset="0"/>
              </a:rPr>
              <a:t>20 </a:t>
            </a:r>
            <a:r>
              <a:rPr lang="pt-BR" sz="2400" dirty="0">
                <a:solidFill>
                  <a:srgbClr val="034A7D"/>
                </a:solidFill>
                <a:latin typeface="BankGothic Lt BT" panose="020B0607020203060204"/>
                <a:ea typeface="Verdana" panose="020B0604030504040204" pitchFamily="34" charset="0"/>
                <a:cs typeface="Verdana" panose="020B0604030504040204" pitchFamily="34" charset="0"/>
              </a:rPr>
              <a:t>proposições que objetivam a redução </a:t>
            </a:r>
            <a:r>
              <a:rPr lang="pt-BR" sz="2400" dirty="0">
                <a:solidFill>
                  <a:srgbClr val="034A7D"/>
                </a:solidFill>
                <a:latin typeface="BankGothic Lt BT" panose="020B0607020203060204"/>
                <a:ea typeface="Verdana" panose="020B0604030504040204" pitchFamily="34" charset="0"/>
                <a:cs typeface="Verdana" panose="020B0604030504040204" pitchFamily="34" charset="0"/>
              </a:rPr>
              <a:t>da perda da biodiversidade em âmbito mundial</a:t>
            </a:r>
            <a:endParaRPr lang="pt-BR" sz="2400" dirty="0">
              <a:solidFill>
                <a:srgbClr val="034A7D"/>
              </a:solidFill>
              <a:latin typeface="BankGothic Lt BT" panose="020B0607020203060204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66" name="Rectangle 2"/>
          <p:cNvSpPr txBox="1">
            <a:spLocks noChangeArrowheads="1"/>
          </p:cNvSpPr>
          <p:nvPr/>
        </p:nvSpPr>
        <p:spPr>
          <a:xfrm>
            <a:off x="460278" y="544976"/>
            <a:ext cx="8008938" cy="549275"/>
          </a:xfrm>
          <a:prstGeom prst="rect">
            <a:avLst/>
          </a:prstGeom>
        </p:spPr>
        <p:txBody>
          <a:bodyPr/>
          <a:lstStyle/>
          <a:p>
            <a:pPr marR="0" lvl="0" indent="0" fontAlgn="base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pt-BR" sz="3200" dirty="0" smtClean="0">
              <a:solidFill>
                <a:srgbClr val="01496E"/>
              </a:solidFill>
              <a:latin typeface="BankGothic Lt BT" panose="020B0607020203060204" pitchFamily="34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611560" y="529056"/>
            <a:ext cx="75608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b="1" dirty="0" err="1" smtClean="0">
                <a:solidFill>
                  <a:srgbClr val="01496E"/>
                </a:solidFill>
                <a:latin typeface="BankGothic Lt BT" panose="020B0607020203060204" pitchFamily="34" charset="0"/>
              </a:rPr>
              <a:t>COPs</a:t>
            </a:r>
            <a:endParaRPr lang="pt-BR" sz="2800" b="1" dirty="0"/>
          </a:p>
        </p:txBody>
      </p:sp>
    </p:spTree>
    <p:extLst>
      <p:ext uri="{BB962C8B-B14F-4D97-AF65-F5344CB8AC3E}">
        <p14:creationId xmlns:p14="http://schemas.microsoft.com/office/powerpoint/2010/main" val="313266309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536" y="1196752"/>
            <a:ext cx="8424936" cy="5472608"/>
          </a:xfrm>
          <a:prstGeom prst="rect">
            <a:avLst/>
          </a:prstGeo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pt-BR" sz="2400" dirty="0" smtClean="0">
                <a:solidFill>
                  <a:srgbClr val="034A7D"/>
                </a:solidFill>
                <a:latin typeface="BankGothic Lt BT" panose="020B0607020203060204"/>
                <a:ea typeface="Verdana" panose="020B0604030504040204" pitchFamily="34" charset="0"/>
                <a:cs typeface="Verdana" panose="020B0604030504040204" pitchFamily="34" charset="0"/>
              </a:rPr>
              <a:t>Ao ratificar a CDB o Brasil assumiu a obrigação de estabelecer as regras para o acesso aos recursos genéticos sob sua jurisdição e de proteger os conhecimentos tradicionais, de comunidades locais e povos indígenas, relevantes à conservação e utilização sustentável da biodiversidade  </a:t>
            </a:r>
          </a:p>
          <a:p>
            <a:pPr algn="just">
              <a:lnSpc>
                <a:spcPct val="100000"/>
              </a:lnSpc>
            </a:pPr>
            <a:endParaRPr lang="pt-BR" sz="1800" dirty="0" smtClean="0">
              <a:solidFill>
                <a:srgbClr val="034A7D"/>
              </a:solidFill>
              <a:latin typeface="BankGothic Lt BT" panose="020B0607020203060204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pt-BR" sz="2400" dirty="0" smtClean="0">
                <a:solidFill>
                  <a:srgbClr val="034A7D"/>
                </a:solidFill>
                <a:latin typeface="BankGothic Lt BT" panose="020B0607020203060204"/>
                <a:ea typeface="Verdana" panose="020B0604030504040204" pitchFamily="34" charset="0"/>
                <a:cs typeface="Verdana" panose="020B0604030504040204" pitchFamily="34" charset="0"/>
              </a:rPr>
              <a:t>Decreto nº 2.519/1998 – Promulgação da CDB</a:t>
            </a:r>
          </a:p>
          <a:p>
            <a:pPr algn="just">
              <a:lnSpc>
                <a:spcPct val="100000"/>
              </a:lnSpc>
            </a:pPr>
            <a:endParaRPr lang="pt-BR" sz="1800" dirty="0" smtClean="0">
              <a:solidFill>
                <a:srgbClr val="034A7D"/>
              </a:solidFill>
              <a:latin typeface="BankGothic Lt BT" panose="020B0607020203060204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pt-BR" sz="2400" dirty="0" smtClean="0">
                <a:solidFill>
                  <a:srgbClr val="034A7D"/>
                </a:solidFill>
                <a:latin typeface="BankGothic Lt BT" panose="020B0607020203060204"/>
                <a:ea typeface="Verdana" panose="020B0604030504040204" pitchFamily="34" charset="0"/>
                <a:cs typeface="Verdana" panose="020B0604030504040204" pitchFamily="34" charset="0"/>
              </a:rPr>
              <a:t>Decreto nº 4.339/2002 - institui princípios e diretrizes para a implementação da Política Nacional da Biodiversidade </a:t>
            </a:r>
          </a:p>
          <a:p>
            <a:pPr algn="just">
              <a:lnSpc>
                <a:spcPct val="100000"/>
              </a:lnSpc>
            </a:pPr>
            <a:endParaRPr lang="pt-BR" sz="1800" dirty="0" smtClean="0">
              <a:solidFill>
                <a:srgbClr val="034A7D"/>
              </a:solidFill>
              <a:latin typeface="BankGothic Lt BT" panose="020B0607020203060204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pt-BR" sz="2400" dirty="0" smtClean="0">
                <a:solidFill>
                  <a:srgbClr val="034A7D"/>
                </a:solidFill>
                <a:latin typeface="BankGothic Lt BT" panose="020B0607020203060204"/>
                <a:ea typeface="Verdana" panose="020B0604030504040204" pitchFamily="34" charset="0"/>
                <a:cs typeface="Verdana" panose="020B0604030504040204" pitchFamily="34" charset="0"/>
              </a:rPr>
              <a:t>Decreto nº 1.345/1994  - institui o Programa Nacional da Diversidade Biológica - </a:t>
            </a:r>
            <a:r>
              <a:rPr lang="pt-BR" sz="2400" dirty="0" err="1" smtClean="0">
                <a:solidFill>
                  <a:srgbClr val="034A7D"/>
                </a:solidFill>
                <a:latin typeface="BankGothic Lt BT" panose="020B0607020203060204"/>
                <a:ea typeface="Verdana" panose="020B0604030504040204" pitchFamily="34" charset="0"/>
                <a:cs typeface="Verdana" panose="020B0604030504040204" pitchFamily="34" charset="0"/>
              </a:rPr>
              <a:t>Pronabio</a:t>
            </a:r>
            <a:r>
              <a:rPr lang="pt-BR" sz="2400" dirty="0" smtClean="0">
                <a:solidFill>
                  <a:srgbClr val="034A7D"/>
                </a:solidFill>
                <a:latin typeface="BankGothic Lt BT" panose="020B0607020203060204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>
              <a:lnSpc>
                <a:spcPct val="150000"/>
              </a:lnSpc>
            </a:pPr>
            <a:endParaRPr lang="pt-PT" sz="1600" dirty="0" smtClean="0">
              <a:cs typeface="Times New Roman" pitchFamily="18" charset="0"/>
            </a:endParaRPr>
          </a:p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endParaRPr lang="pt-BR" sz="1800" dirty="0" smtClean="0"/>
          </a:p>
        </p:txBody>
      </p:sp>
      <p:sp>
        <p:nvSpPr>
          <p:cNvPr id="166" name="Rectangle 2"/>
          <p:cNvSpPr txBox="1">
            <a:spLocks noChangeArrowheads="1"/>
          </p:cNvSpPr>
          <p:nvPr/>
        </p:nvSpPr>
        <p:spPr>
          <a:xfrm>
            <a:off x="460278" y="544976"/>
            <a:ext cx="8008938" cy="549275"/>
          </a:xfrm>
          <a:prstGeom prst="rect">
            <a:avLst/>
          </a:prstGeom>
        </p:spPr>
        <p:txBody>
          <a:bodyPr/>
          <a:lstStyle/>
          <a:p>
            <a:pPr marR="0" lvl="0" indent="0" fontAlgn="base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pt-BR" sz="3200" dirty="0" smtClean="0">
              <a:solidFill>
                <a:srgbClr val="01496E"/>
              </a:solidFill>
              <a:latin typeface="BankGothic Lt BT" panose="020B0607020203060204" pitchFamily="34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611560" y="529056"/>
            <a:ext cx="75608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b="1" dirty="0" smtClean="0">
                <a:solidFill>
                  <a:srgbClr val="01496E"/>
                </a:solidFill>
                <a:latin typeface="BankGothic Lt BT" panose="020B0607020203060204" pitchFamily="34" charset="0"/>
              </a:rPr>
              <a:t>CDB e a legislação nacional</a:t>
            </a:r>
            <a:endParaRPr lang="pt-BR" sz="2800" b="1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536" y="1196752"/>
            <a:ext cx="8424936" cy="5472608"/>
          </a:xfrm>
          <a:prstGeom prst="rect">
            <a:avLst/>
          </a:prstGeo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pt-BR" sz="2400" dirty="0" smtClean="0">
                <a:solidFill>
                  <a:srgbClr val="034A7D"/>
                </a:solidFill>
                <a:latin typeface="BankGothic Lt BT" panose="020B0607020203060204"/>
                <a:ea typeface="Verdana" panose="020B0604030504040204" pitchFamily="34" charset="0"/>
                <a:cs typeface="Verdana" panose="020B0604030504040204" pitchFamily="34" charset="0"/>
              </a:rPr>
              <a:t>Negociações em andamento entre a Novartis </a:t>
            </a:r>
            <a:r>
              <a:rPr lang="pt-BR" sz="2400" dirty="0" err="1" smtClean="0">
                <a:solidFill>
                  <a:srgbClr val="034A7D"/>
                </a:solidFill>
                <a:latin typeface="BankGothic Lt BT" panose="020B0607020203060204"/>
                <a:ea typeface="Verdana" panose="020B0604030504040204" pitchFamily="34" charset="0"/>
                <a:cs typeface="Verdana" panose="020B0604030504040204" pitchFamily="34" charset="0"/>
              </a:rPr>
              <a:t>Pharma</a:t>
            </a:r>
            <a:r>
              <a:rPr lang="pt-BR" sz="2400" dirty="0" smtClean="0">
                <a:solidFill>
                  <a:srgbClr val="034A7D"/>
                </a:solidFill>
                <a:latin typeface="BankGothic Lt BT" panose="020B0607020203060204"/>
                <a:ea typeface="Verdana" panose="020B0604030504040204" pitchFamily="34" charset="0"/>
                <a:cs typeface="Verdana" panose="020B0604030504040204" pitchFamily="34" charset="0"/>
              </a:rPr>
              <a:t> AG e a Organização Social </a:t>
            </a:r>
            <a:r>
              <a:rPr lang="pt-BR" sz="2400" dirty="0" err="1" smtClean="0">
                <a:solidFill>
                  <a:srgbClr val="034A7D"/>
                </a:solidFill>
                <a:latin typeface="BankGothic Lt BT" panose="020B0607020203060204"/>
                <a:ea typeface="Verdana" panose="020B0604030504040204" pitchFamily="34" charset="0"/>
                <a:cs typeface="Verdana" panose="020B0604030504040204" pitchFamily="34" charset="0"/>
              </a:rPr>
              <a:t>Bioamazônia</a:t>
            </a:r>
            <a:endParaRPr lang="pt-BR" sz="2400" dirty="0" smtClean="0">
              <a:solidFill>
                <a:srgbClr val="034A7D"/>
              </a:solidFill>
              <a:latin typeface="BankGothic Lt BT" panose="020B0607020203060204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sz="2400" dirty="0" smtClean="0">
                <a:solidFill>
                  <a:srgbClr val="034A7D"/>
                </a:solidFill>
                <a:latin typeface="BankGothic Lt BT" panose="020B0607020203060204"/>
                <a:ea typeface="Verdana" panose="020B0604030504040204" pitchFamily="34" charset="0"/>
                <a:cs typeface="Verdana" panose="020B0604030504040204" pitchFamily="34" charset="0"/>
              </a:rPr>
              <a:t>Críticas e repercussão negativa </a:t>
            </a:r>
          </a:p>
          <a:p>
            <a:pPr algn="just">
              <a:lnSpc>
                <a:spcPct val="150000"/>
              </a:lnSpc>
            </a:pPr>
            <a:r>
              <a:rPr lang="pt-BR" sz="2400" dirty="0" smtClean="0">
                <a:solidFill>
                  <a:srgbClr val="034A7D"/>
                </a:solidFill>
                <a:latin typeface="BankGothic Lt BT" panose="020B0607020203060204"/>
                <a:ea typeface="Verdana" panose="020B0604030504040204" pitchFamily="34" charset="0"/>
                <a:cs typeface="Verdana" panose="020B0604030504040204" pitchFamily="34" charset="0"/>
              </a:rPr>
              <a:t>Suspensão do contrato </a:t>
            </a:r>
          </a:p>
          <a:p>
            <a:pPr algn="just">
              <a:lnSpc>
                <a:spcPct val="150000"/>
              </a:lnSpc>
            </a:pPr>
            <a:r>
              <a:rPr lang="pt-BR" sz="2400" dirty="0" smtClean="0">
                <a:solidFill>
                  <a:srgbClr val="034A7D"/>
                </a:solidFill>
                <a:latin typeface="BankGothic Lt BT" panose="020B0607020203060204"/>
                <a:ea typeface="Verdana" panose="020B0604030504040204" pitchFamily="34" charset="0"/>
                <a:cs typeface="Verdana" panose="020B0604030504040204" pitchFamily="34" charset="0"/>
              </a:rPr>
              <a:t>Edição da Medida Provisória nº 2.052 em 29/06/2000 -  posteriormente publicada sob o número 2.186-16 em 23/08/2001</a:t>
            </a:r>
            <a:endParaRPr lang="pt-PT" sz="1600" dirty="0" smtClean="0">
              <a:cs typeface="Times New Roman" pitchFamily="18" charset="0"/>
            </a:endParaRPr>
          </a:p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endParaRPr lang="pt-BR" sz="1800" dirty="0" smtClean="0"/>
          </a:p>
        </p:txBody>
      </p:sp>
      <p:sp>
        <p:nvSpPr>
          <p:cNvPr id="166" name="Rectangle 2"/>
          <p:cNvSpPr txBox="1">
            <a:spLocks noChangeArrowheads="1"/>
          </p:cNvSpPr>
          <p:nvPr/>
        </p:nvSpPr>
        <p:spPr>
          <a:xfrm>
            <a:off x="460278" y="544976"/>
            <a:ext cx="8008938" cy="549275"/>
          </a:xfrm>
          <a:prstGeom prst="rect">
            <a:avLst/>
          </a:prstGeom>
        </p:spPr>
        <p:txBody>
          <a:bodyPr/>
          <a:lstStyle/>
          <a:p>
            <a:pPr marR="0" lvl="0" indent="0" fontAlgn="base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pt-BR" sz="3200" dirty="0" smtClean="0">
              <a:solidFill>
                <a:srgbClr val="01496E"/>
              </a:solidFill>
              <a:latin typeface="BankGothic Lt BT" panose="020B0607020203060204" pitchFamily="34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611560" y="529056"/>
            <a:ext cx="75608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b="1" dirty="0" smtClean="0">
                <a:solidFill>
                  <a:srgbClr val="01496E"/>
                </a:solidFill>
                <a:latin typeface="BankGothic Lt BT" panose="020B0607020203060204" pitchFamily="34" charset="0"/>
              </a:rPr>
              <a:t>2001 – 1º Marco legal</a:t>
            </a:r>
            <a:endParaRPr lang="pt-BR" sz="2800" b="1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528" y="1556792"/>
            <a:ext cx="8424936" cy="5472608"/>
          </a:xfrm>
          <a:prstGeom prst="rect">
            <a:avLst/>
          </a:prstGeo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pt-BR" sz="2400" dirty="0" smtClean="0">
                <a:solidFill>
                  <a:srgbClr val="034A7D"/>
                </a:solidFill>
                <a:latin typeface="BankGothic Lt BT" panose="020B0607020203060204"/>
                <a:ea typeface="Verdana" panose="020B0604030504040204" pitchFamily="34" charset="0"/>
                <a:cs typeface="Verdana" panose="020B0604030504040204" pitchFamily="34" charset="0"/>
              </a:rPr>
              <a:t>Ausência de critérios objetivos sobre a repartição dos benefícios</a:t>
            </a:r>
          </a:p>
          <a:p>
            <a:pPr algn="just">
              <a:lnSpc>
                <a:spcPct val="100000"/>
              </a:lnSpc>
            </a:pPr>
            <a:r>
              <a:rPr lang="pt-BR" sz="2400" dirty="0" smtClean="0">
                <a:solidFill>
                  <a:srgbClr val="034A7D"/>
                </a:solidFill>
                <a:latin typeface="BankGothic Lt BT" panose="020B0607020203060204"/>
                <a:ea typeface="Verdana" panose="020B0604030504040204" pitchFamily="34" charset="0"/>
                <a:cs typeface="Verdana" panose="020B0604030504040204" pitchFamily="34" charset="0"/>
              </a:rPr>
              <a:t>Dificuldade de definição prévia da área onde se dará o acesso e/ou dificuldade de identificação do titular da área </a:t>
            </a:r>
          </a:p>
          <a:p>
            <a:pPr algn="just">
              <a:lnSpc>
                <a:spcPct val="100000"/>
              </a:lnSpc>
            </a:pPr>
            <a:r>
              <a:rPr lang="pt-BR" sz="2400" dirty="0" smtClean="0">
                <a:solidFill>
                  <a:srgbClr val="034A7D"/>
                </a:solidFill>
                <a:latin typeface="BankGothic Lt BT" panose="020B0607020203060204"/>
                <a:ea typeface="Verdana" panose="020B0604030504040204" pitchFamily="34" charset="0"/>
                <a:cs typeface="Verdana" panose="020B0604030504040204" pitchFamily="34" charset="0"/>
              </a:rPr>
              <a:t>Dificuldade de identificar a comunidade detentora dos conhecimentos tradicionais associados  </a:t>
            </a:r>
          </a:p>
          <a:p>
            <a:pPr algn="just">
              <a:lnSpc>
                <a:spcPct val="100000"/>
              </a:lnSpc>
            </a:pPr>
            <a:r>
              <a:rPr lang="pt-BR" sz="2400" dirty="0" smtClean="0">
                <a:solidFill>
                  <a:srgbClr val="034A7D"/>
                </a:solidFill>
                <a:latin typeface="BankGothic Lt BT" panose="020B0607020203060204"/>
                <a:ea typeface="Verdana" panose="020B0604030504040204" pitchFamily="34" charset="0"/>
                <a:cs typeface="Verdana" panose="020B0604030504040204" pitchFamily="34" charset="0"/>
              </a:rPr>
              <a:t>Exigência de autorização para pesquisa científica igualando-a à bioprospecção e desenvolvimento tecnológico</a:t>
            </a:r>
          </a:p>
          <a:p>
            <a:pPr algn="just">
              <a:lnSpc>
                <a:spcPct val="100000"/>
              </a:lnSpc>
            </a:pPr>
            <a:r>
              <a:rPr lang="pt-BR" sz="2400" dirty="0" smtClean="0">
                <a:solidFill>
                  <a:srgbClr val="034A7D"/>
                </a:solidFill>
                <a:latin typeface="BankGothic Lt BT" panose="020B0607020203060204"/>
                <a:ea typeface="Verdana" panose="020B0604030504040204" pitchFamily="34" charset="0"/>
                <a:cs typeface="Verdana" panose="020B0604030504040204" pitchFamily="34" charset="0"/>
              </a:rPr>
              <a:t>Demora excessiva do CGEN na apreciação dos pedidos o que inviabiliza a estratégia comercial das empresas</a:t>
            </a:r>
          </a:p>
          <a:p>
            <a:pPr algn="just">
              <a:lnSpc>
                <a:spcPct val="150000"/>
              </a:lnSpc>
            </a:pPr>
            <a:endParaRPr lang="pt-BR" sz="2400" dirty="0" smtClean="0">
              <a:solidFill>
                <a:srgbClr val="034A7D"/>
              </a:solidFill>
              <a:latin typeface="BankGothic Lt BT" panose="020B0607020203060204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endParaRPr lang="pt-BR" sz="1800" dirty="0" smtClean="0"/>
          </a:p>
        </p:txBody>
      </p:sp>
      <p:sp>
        <p:nvSpPr>
          <p:cNvPr id="166" name="Rectangle 2"/>
          <p:cNvSpPr txBox="1">
            <a:spLocks noChangeArrowheads="1"/>
          </p:cNvSpPr>
          <p:nvPr/>
        </p:nvSpPr>
        <p:spPr>
          <a:xfrm>
            <a:off x="460278" y="544976"/>
            <a:ext cx="8008938" cy="549275"/>
          </a:xfrm>
          <a:prstGeom prst="rect">
            <a:avLst/>
          </a:prstGeom>
        </p:spPr>
        <p:txBody>
          <a:bodyPr/>
          <a:lstStyle/>
          <a:p>
            <a:pPr marR="0" lvl="0" indent="0" fontAlgn="base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pt-BR" sz="3200" dirty="0" smtClean="0">
              <a:solidFill>
                <a:srgbClr val="01496E"/>
              </a:solidFill>
              <a:latin typeface="BankGothic Lt BT" panose="020B0607020203060204" pitchFamily="34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611560" y="529056"/>
            <a:ext cx="756084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b="1" dirty="0" smtClean="0">
                <a:solidFill>
                  <a:srgbClr val="01496E"/>
                </a:solidFill>
                <a:latin typeface="BankGothic Lt BT" panose="020B0607020203060204" pitchFamily="34" charset="0"/>
              </a:rPr>
              <a:t>Principais Críticas à MP </a:t>
            </a:r>
          </a:p>
          <a:p>
            <a:r>
              <a:rPr lang="pt-BR" sz="2800" b="1" dirty="0" smtClean="0">
                <a:solidFill>
                  <a:srgbClr val="01496E"/>
                </a:solidFill>
                <a:latin typeface="BankGothic Lt BT" panose="020B0607020203060204" pitchFamily="34" charset="0"/>
              </a:rPr>
              <a:t>nº 2.186-16/2001</a:t>
            </a:r>
            <a:endParaRPr lang="pt-BR" sz="2800" b="1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536" y="1196752"/>
            <a:ext cx="8424936" cy="1152128"/>
          </a:xfrm>
          <a:prstGeom prst="rect">
            <a:avLst/>
          </a:prstGeo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pt-BR" sz="2400" dirty="0" smtClean="0">
                <a:solidFill>
                  <a:srgbClr val="034A7D"/>
                </a:solidFill>
                <a:latin typeface="BankGothic Lt BT" panose="020B0607020203060204"/>
                <a:ea typeface="Verdana" panose="020B0604030504040204" pitchFamily="34" charset="0"/>
                <a:cs typeface="Verdana" panose="020B0604030504040204" pitchFamily="34" charset="0"/>
              </a:rPr>
              <a:t>Regulamentava dispositivos da CF e CDB</a:t>
            </a:r>
          </a:p>
          <a:p>
            <a:pPr algn="just">
              <a:lnSpc>
                <a:spcPct val="150000"/>
              </a:lnSpc>
            </a:pPr>
            <a:r>
              <a:rPr lang="pt-BR" sz="2400" dirty="0" smtClean="0">
                <a:solidFill>
                  <a:srgbClr val="034A7D"/>
                </a:solidFill>
                <a:latin typeface="BankGothic Lt BT" panose="020B0607020203060204"/>
                <a:ea typeface="Verdana" panose="020B0604030504040204" pitchFamily="34" charset="0"/>
                <a:cs typeface="Verdana" panose="020B0604030504040204" pitchFamily="34" charset="0"/>
              </a:rPr>
              <a:t>Balanço da vigência da MP:</a:t>
            </a:r>
          </a:p>
          <a:p>
            <a:pPr algn="just">
              <a:lnSpc>
                <a:spcPct val="150000"/>
              </a:lnSpc>
            </a:pPr>
            <a:endParaRPr lang="pt-BR" sz="2400" dirty="0" smtClean="0">
              <a:solidFill>
                <a:srgbClr val="034A7D"/>
              </a:solidFill>
              <a:latin typeface="BankGothic Lt BT" panose="020B0607020203060204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lnSpc>
                <a:spcPct val="150000"/>
              </a:lnSpc>
            </a:pPr>
            <a:endParaRPr lang="pt-BR" sz="2400" dirty="0" smtClean="0">
              <a:solidFill>
                <a:srgbClr val="034A7D"/>
              </a:solidFill>
              <a:latin typeface="BankGothic Lt BT" panose="020B0607020203060204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endParaRPr lang="pt-BR" sz="1800" dirty="0" smtClean="0"/>
          </a:p>
        </p:txBody>
      </p:sp>
      <p:sp>
        <p:nvSpPr>
          <p:cNvPr id="166" name="Rectangle 2"/>
          <p:cNvSpPr txBox="1">
            <a:spLocks noChangeArrowheads="1"/>
          </p:cNvSpPr>
          <p:nvPr/>
        </p:nvSpPr>
        <p:spPr>
          <a:xfrm>
            <a:off x="460278" y="544976"/>
            <a:ext cx="8008938" cy="549275"/>
          </a:xfrm>
          <a:prstGeom prst="rect">
            <a:avLst/>
          </a:prstGeom>
        </p:spPr>
        <p:txBody>
          <a:bodyPr/>
          <a:lstStyle/>
          <a:p>
            <a:pPr marR="0" lvl="0" indent="0" fontAlgn="base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pt-BR" sz="3200" dirty="0" smtClean="0">
              <a:solidFill>
                <a:srgbClr val="01496E"/>
              </a:solidFill>
              <a:latin typeface="BankGothic Lt BT" panose="020B0607020203060204" pitchFamily="34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611560" y="529056"/>
            <a:ext cx="75608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b="1" dirty="0" smtClean="0">
                <a:solidFill>
                  <a:srgbClr val="01496E"/>
                </a:solidFill>
                <a:latin typeface="BankGothic Lt BT" panose="020B0607020203060204" pitchFamily="34" charset="0"/>
              </a:rPr>
              <a:t>MP nº 2.186-16/2001</a:t>
            </a:r>
            <a:endParaRPr lang="pt-BR" sz="2800" b="1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827584" y="2564904"/>
          <a:ext cx="3312368" cy="2255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4"/>
                <a:gridCol w="1656184"/>
              </a:tblGrid>
              <a:tr h="522725">
                <a:tc gridSpan="2">
                  <a:txBody>
                    <a:bodyPr/>
                    <a:lstStyle/>
                    <a:p>
                      <a:r>
                        <a:rPr lang="pt-BR" sz="1600" dirty="0" smtClean="0"/>
                        <a:t>Autorizações de acesso entre 2002 e 2015*</a:t>
                      </a:r>
                      <a:endParaRPr lang="pt-BR" sz="1600" dirty="0"/>
                    </a:p>
                  </a:txBody>
                  <a:tcPr>
                    <a:solidFill>
                      <a:srgbClr val="F9C01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298700"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solidFill>
                            <a:schemeClr val="bg1"/>
                          </a:solidFill>
                        </a:rPr>
                        <a:t>IPHAN</a:t>
                      </a:r>
                      <a:endParaRPr lang="pt-BR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52A7C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solidFill>
                            <a:schemeClr val="bg1"/>
                          </a:solidFill>
                        </a:rPr>
                        <a:t>68</a:t>
                      </a:r>
                      <a:endParaRPr lang="pt-BR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52A7C2"/>
                    </a:solidFill>
                  </a:tcPr>
                </a:tc>
              </a:tr>
              <a:tr h="298700"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CGEN</a:t>
                      </a:r>
                      <a:endParaRPr lang="pt-BR" sz="16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504</a:t>
                      </a:r>
                      <a:endParaRPr lang="pt-BR" sz="16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298700"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solidFill>
                            <a:schemeClr val="bg1"/>
                          </a:solidFill>
                        </a:rPr>
                        <a:t>CNPq</a:t>
                      </a:r>
                      <a:endParaRPr lang="pt-BR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52A7C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solidFill>
                            <a:schemeClr val="bg1"/>
                          </a:solidFill>
                        </a:rPr>
                        <a:t>547</a:t>
                      </a:r>
                      <a:endParaRPr lang="pt-BR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52A7C2"/>
                    </a:solidFill>
                  </a:tcPr>
                </a:tc>
              </a:tr>
              <a:tr h="298700"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IBAMA</a:t>
                      </a:r>
                      <a:endParaRPr lang="pt-BR" sz="16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1037</a:t>
                      </a:r>
                      <a:endParaRPr lang="pt-BR" sz="16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298700">
                <a:tc>
                  <a:txBody>
                    <a:bodyPr/>
                    <a:lstStyle/>
                    <a:p>
                      <a:r>
                        <a:rPr lang="pt-BR" sz="1600" b="1" dirty="0" smtClean="0">
                          <a:solidFill>
                            <a:schemeClr val="bg1"/>
                          </a:solidFill>
                        </a:rPr>
                        <a:t>TOTAL</a:t>
                      </a:r>
                      <a:endParaRPr lang="pt-BR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52A7C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b="1" dirty="0" smtClean="0">
                          <a:solidFill>
                            <a:schemeClr val="bg1"/>
                          </a:solidFill>
                        </a:rPr>
                        <a:t>2156</a:t>
                      </a:r>
                      <a:endParaRPr lang="pt-BR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52A7C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4427984" y="2564904"/>
          <a:ext cx="3528392" cy="158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4196"/>
                <a:gridCol w="1764196"/>
              </a:tblGrid>
              <a:tr h="522725">
                <a:tc gridSpan="2">
                  <a:txBody>
                    <a:bodyPr/>
                    <a:lstStyle/>
                    <a:p>
                      <a:r>
                        <a:rPr lang="pt-BR" sz="1600" dirty="0" smtClean="0"/>
                        <a:t>Tempo médio de tramitação dos processos*</a:t>
                      </a:r>
                      <a:endParaRPr lang="pt-BR" sz="1600" dirty="0"/>
                    </a:p>
                  </a:txBody>
                  <a:tcPr>
                    <a:solidFill>
                      <a:srgbClr val="F9C01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298700"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solidFill>
                            <a:schemeClr val="bg1"/>
                          </a:solidFill>
                        </a:rPr>
                        <a:t>Média</a:t>
                      </a:r>
                      <a:endParaRPr lang="pt-BR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52A7C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solidFill>
                            <a:schemeClr val="bg1"/>
                          </a:solidFill>
                        </a:rPr>
                        <a:t>3,22 anos</a:t>
                      </a:r>
                      <a:endParaRPr lang="pt-BR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52A7C2"/>
                    </a:solidFill>
                  </a:tcPr>
                </a:tc>
              </a:tr>
              <a:tr h="298700"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Mínimo</a:t>
                      </a:r>
                      <a:endParaRPr lang="pt-BR" sz="16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0,46 anos</a:t>
                      </a:r>
                      <a:endParaRPr lang="pt-BR" sz="16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298700"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solidFill>
                            <a:schemeClr val="bg1"/>
                          </a:solidFill>
                        </a:rPr>
                        <a:t>Máximo</a:t>
                      </a:r>
                      <a:endParaRPr lang="pt-BR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52A7C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solidFill>
                            <a:schemeClr val="bg1"/>
                          </a:solidFill>
                        </a:rPr>
                        <a:t>8,88 anos</a:t>
                      </a:r>
                      <a:endParaRPr lang="pt-BR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52A7C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ela 6"/>
          <p:cNvGraphicFramePr>
            <a:graphicFrameLocks noGrp="1"/>
          </p:cNvGraphicFramePr>
          <p:nvPr/>
        </p:nvGraphicFramePr>
        <p:xfrm>
          <a:off x="827584" y="5301208"/>
          <a:ext cx="7128792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64396"/>
                <a:gridCol w="3564396"/>
              </a:tblGrid>
              <a:tr h="522725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De 2004 a 2014 foram anuídos 136 </a:t>
                      </a:r>
                      <a:r>
                        <a:rPr lang="pt-BR" sz="1600" dirty="0" err="1" smtClean="0"/>
                        <a:t>CURBs</a:t>
                      </a:r>
                      <a:r>
                        <a:rPr lang="pt-BR" sz="1600" dirty="0" smtClean="0"/>
                        <a:t>*</a:t>
                      </a:r>
                      <a:endParaRPr lang="pt-BR" sz="1600" dirty="0"/>
                    </a:p>
                  </a:txBody>
                  <a:tcPr>
                    <a:solidFill>
                      <a:srgbClr val="F9C01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Somente em 2015 foram deliberados 123*</a:t>
                      </a:r>
                      <a:endParaRPr lang="pt-BR" sz="1600" dirty="0"/>
                    </a:p>
                  </a:txBody>
                  <a:tcPr>
                    <a:solidFill>
                      <a:srgbClr val="52A7C2"/>
                    </a:solidFill>
                  </a:tcPr>
                </a:tc>
              </a:tr>
            </a:tbl>
          </a:graphicData>
        </a:graphic>
      </p:graphicFrame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5075040" y="6497960"/>
            <a:ext cx="4068960" cy="360040"/>
          </a:xfrm>
          <a:prstGeom prst="rect">
            <a:avLst/>
          </a:prstGeom>
        </p:spPr>
        <p:txBody>
          <a:bodyPr/>
          <a:lstStyle/>
          <a:p>
            <a:pPr marL="342900" marR="0" lvl="0" indent="-342900" algn="just" defTabSz="914400" rtl="0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336699"/>
              </a:buClr>
              <a:buSzTx/>
              <a:tabLst/>
              <a:defRPr/>
            </a:pPr>
            <a:r>
              <a:rPr kumimoji="0" lang="pt-BR" sz="1050" b="0" i="0" u="none" strike="noStrike" kern="1200" cap="none" spc="0" normalizeH="0" baseline="0" noProof="0" dirty="0" smtClean="0">
                <a:ln>
                  <a:noFill/>
                </a:ln>
                <a:solidFill>
                  <a:srgbClr val="034A7D"/>
                </a:solidFill>
                <a:effectLst/>
                <a:uLnTx/>
                <a:uFillTx/>
                <a:latin typeface="BankGothic Lt BT" panose="020B0607020203060204"/>
                <a:ea typeface="Verdana" panose="020B0604030504040204" pitchFamily="34" charset="0"/>
                <a:cs typeface="Verdana" panose="020B0604030504040204" pitchFamily="34" charset="0"/>
              </a:rPr>
              <a:t>*Fonte: 1ª Reunião</a:t>
            </a:r>
            <a:r>
              <a:rPr kumimoji="0" lang="pt-BR" sz="1050" b="0" i="0" u="none" strike="noStrike" kern="1200" cap="none" spc="0" normalizeH="0" noProof="0" dirty="0" smtClean="0">
                <a:ln>
                  <a:noFill/>
                </a:ln>
                <a:solidFill>
                  <a:srgbClr val="034A7D"/>
                </a:solidFill>
                <a:effectLst/>
                <a:uLnTx/>
                <a:uFillTx/>
                <a:latin typeface="BankGothic Lt BT" panose="020B0607020203060204"/>
                <a:ea typeface="Verdana" panose="020B0604030504040204" pitchFamily="34" charset="0"/>
                <a:cs typeface="Verdana" panose="020B0604030504040204" pitchFamily="34" charset="0"/>
              </a:rPr>
              <a:t> Ordinária do CGEN realizada em 28/07/2016</a:t>
            </a:r>
            <a:endParaRPr kumimoji="0" lang="pt-BR" sz="1050" b="0" i="0" u="none" strike="noStrike" kern="1200" cap="none" spc="0" normalizeH="0" baseline="0" noProof="0" dirty="0" smtClean="0">
              <a:ln>
                <a:noFill/>
              </a:ln>
              <a:solidFill>
                <a:srgbClr val="034A7D"/>
              </a:solidFill>
              <a:effectLst/>
              <a:uLnTx/>
              <a:uFillTx/>
              <a:latin typeface="BankGothic Lt BT" panose="020B0607020203060204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336699"/>
              </a:buClr>
              <a:buSzTx/>
              <a:buFont typeface="Wingdings" pitchFamily="2" charset="2"/>
              <a:buChar char="§"/>
              <a:tabLst/>
              <a:defRPr/>
            </a:pPr>
            <a:endParaRPr kumimoji="0" lang="pt-BR" sz="2400" b="0" i="0" u="none" strike="noStrike" kern="1200" cap="none" spc="0" normalizeH="0" baseline="0" noProof="0" dirty="0" smtClean="0">
              <a:ln>
                <a:noFill/>
              </a:ln>
              <a:solidFill>
                <a:srgbClr val="034A7D"/>
              </a:solidFill>
              <a:effectLst/>
              <a:uLnTx/>
              <a:uFillTx/>
              <a:latin typeface="BankGothic Lt BT" panose="020B0607020203060204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336699"/>
              </a:buClr>
              <a:buSzTx/>
              <a:buFont typeface="Wingdings" pitchFamily="2" charset="2"/>
              <a:buChar char="§"/>
              <a:tabLst/>
              <a:defRPr/>
            </a:pPr>
            <a:endParaRPr kumimoji="0" lang="pt-BR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528" y="1556792"/>
            <a:ext cx="8424936" cy="5472608"/>
          </a:xfrm>
          <a:prstGeom prst="rect">
            <a:avLst/>
          </a:prstGeom>
        </p:spPr>
        <p:txBody>
          <a:bodyPr/>
          <a:lstStyle/>
          <a:p>
            <a:pPr algn="just">
              <a:lnSpc>
                <a:spcPct val="150000"/>
              </a:lnSpc>
            </a:pPr>
            <a:endParaRPr lang="pt-BR" sz="2400" dirty="0" smtClean="0">
              <a:solidFill>
                <a:srgbClr val="034A7D"/>
              </a:solidFill>
              <a:latin typeface="BankGothic Lt BT" panose="020B0607020203060204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endParaRPr lang="pt-BR" sz="1800" dirty="0" smtClean="0"/>
          </a:p>
        </p:txBody>
      </p:sp>
      <p:sp>
        <p:nvSpPr>
          <p:cNvPr id="166" name="Rectangle 2"/>
          <p:cNvSpPr txBox="1">
            <a:spLocks noChangeArrowheads="1"/>
          </p:cNvSpPr>
          <p:nvPr/>
        </p:nvSpPr>
        <p:spPr>
          <a:xfrm>
            <a:off x="460278" y="544976"/>
            <a:ext cx="8008938" cy="549275"/>
          </a:xfrm>
          <a:prstGeom prst="rect">
            <a:avLst/>
          </a:prstGeom>
        </p:spPr>
        <p:txBody>
          <a:bodyPr/>
          <a:lstStyle/>
          <a:p>
            <a:pPr marR="0" lvl="0" indent="0" fontAlgn="base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pt-BR" sz="3200" dirty="0" smtClean="0">
              <a:solidFill>
                <a:srgbClr val="01496E"/>
              </a:solidFill>
              <a:latin typeface="BankGothic Lt BT" panose="020B0607020203060204" pitchFamily="34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611560" y="529056"/>
            <a:ext cx="756084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b="1" dirty="0" smtClean="0">
                <a:solidFill>
                  <a:srgbClr val="FF0000"/>
                </a:solidFill>
                <a:latin typeface="BankGothic Lt BT" panose="020B0607020203060204" pitchFamily="34" charset="0"/>
              </a:rPr>
              <a:t>2015 - 2º Marco Legal</a:t>
            </a:r>
          </a:p>
          <a:p>
            <a:pPr algn="ctr"/>
            <a:r>
              <a:rPr lang="pt-BR" sz="2800" b="1" dirty="0" smtClean="0">
                <a:solidFill>
                  <a:srgbClr val="FF0000"/>
                </a:solidFill>
                <a:latin typeface="BankGothic Lt BT" panose="020B0607020203060204" pitchFamily="34" charset="0"/>
              </a:rPr>
              <a:t>Lei Federal nº 13.123/2015</a:t>
            </a:r>
          </a:p>
          <a:p>
            <a:pPr algn="ctr"/>
            <a:r>
              <a:rPr lang="pt-BR" sz="2800" b="1" dirty="0" smtClean="0">
                <a:solidFill>
                  <a:srgbClr val="FF0000"/>
                </a:solidFill>
                <a:latin typeface="BankGothic Lt BT" panose="020B0607020203060204" pitchFamily="34" charset="0"/>
              </a:rPr>
              <a:t>“Lei da Biodiversidade”</a:t>
            </a:r>
            <a:endParaRPr lang="pt-BR" sz="2800" b="1" dirty="0">
              <a:solidFill>
                <a:srgbClr val="FF0000"/>
              </a:solidFill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179512" y="1700808"/>
            <a:ext cx="8640960" cy="4752528"/>
          </a:xfrm>
          <a:prstGeom prst="rect">
            <a:avLst/>
          </a:prstGeom>
        </p:spPr>
        <p:txBody>
          <a:bodyPr/>
          <a:lstStyle/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6699"/>
              </a:buClr>
              <a:buSzTx/>
              <a:buFont typeface="Wingdings" pitchFamily="2" charset="2"/>
              <a:buChar char="§"/>
              <a:tabLst/>
              <a:defRPr/>
            </a:pPr>
            <a:endParaRPr kumimoji="0" lang="pt-BR" sz="2000" i="0" u="none" strike="noStrike" kern="1200" cap="none" spc="0" normalizeH="0" baseline="0" noProof="0" dirty="0" smtClean="0">
              <a:ln>
                <a:noFill/>
              </a:ln>
              <a:solidFill>
                <a:srgbClr val="034A7D"/>
              </a:solidFill>
              <a:effectLst/>
              <a:uLnTx/>
              <a:uFillTx/>
              <a:latin typeface="BankGothic Lt BT" panose="020B0607020203060204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6699"/>
              </a:buClr>
              <a:buSzTx/>
              <a:buFont typeface="Wingdings" pitchFamily="2" charset="2"/>
              <a:buChar char="§"/>
              <a:tabLst/>
              <a:defRPr/>
            </a:pPr>
            <a:endParaRPr lang="pt-BR" sz="2000" dirty="0">
              <a:solidFill>
                <a:srgbClr val="034A7D"/>
              </a:solidFill>
              <a:latin typeface="BankGothic Lt BT" panose="020B0607020203060204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lvl="0" indent="-342900" algn="just" eaLnBrk="0" hangingPunct="0">
              <a:spcBef>
                <a:spcPct val="20000"/>
              </a:spcBef>
              <a:buClr>
                <a:srgbClr val="336699"/>
              </a:buClr>
              <a:buFont typeface="Wingdings" pitchFamily="2" charset="2"/>
              <a:buChar char="§"/>
              <a:defRPr/>
            </a:pPr>
            <a:r>
              <a:rPr kumimoji="0" lang="pt-BR" sz="2400" i="0" u="none" strike="noStrike" kern="1200" cap="none" spc="0" normalizeH="0" baseline="0" noProof="0" dirty="0" smtClean="0">
                <a:ln>
                  <a:noFill/>
                </a:ln>
                <a:solidFill>
                  <a:srgbClr val="034A7D"/>
                </a:solidFill>
                <a:effectLst/>
                <a:uLnTx/>
                <a:uFillTx/>
                <a:latin typeface="BankGothic Lt BT" panose="020B0607020203060204"/>
                <a:ea typeface="Verdana" panose="020B0604030504040204" pitchFamily="34" charset="0"/>
                <a:cs typeface="Verdana" panose="020B0604030504040204" pitchFamily="34" charset="0"/>
              </a:rPr>
              <a:t>Revogou integralmente a MP </a:t>
            </a:r>
            <a:r>
              <a:rPr lang="pt-BR" sz="2400" dirty="0">
                <a:solidFill>
                  <a:srgbClr val="01496E"/>
                </a:solidFill>
                <a:latin typeface="BankGothic Lt BT" panose="020B0607020203060204" pitchFamily="34" charset="0"/>
              </a:rPr>
              <a:t>nº </a:t>
            </a:r>
            <a:r>
              <a:rPr kumimoji="0" lang="pt-BR" sz="2400" i="0" u="none" strike="noStrike" kern="1200" cap="none" spc="0" normalizeH="0" baseline="0" noProof="0" dirty="0" smtClean="0">
                <a:ln>
                  <a:noFill/>
                </a:ln>
                <a:solidFill>
                  <a:srgbClr val="034A7D"/>
                </a:solidFill>
                <a:effectLst/>
                <a:uLnTx/>
                <a:uFillTx/>
                <a:latin typeface="BankGothic Lt BT" panose="020B0607020203060204"/>
                <a:ea typeface="Verdana" panose="020B0604030504040204" pitchFamily="34" charset="0"/>
                <a:cs typeface="Verdana" panose="020B0604030504040204" pitchFamily="34" charset="0"/>
              </a:rPr>
              <a:t>2186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6699"/>
              </a:buClr>
              <a:buSzTx/>
              <a:buFont typeface="Wingdings" pitchFamily="2" charset="2"/>
              <a:buChar char="§"/>
              <a:tabLst/>
              <a:defRPr/>
            </a:pPr>
            <a:endParaRPr kumimoji="0" lang="pt-BR" sz="2400" i="0" u="none" strike="noStrike" kern="1200" cap="none" spc="0" normalizeH="0" baseline="0" noProof="0" dirty="0" smtClean="0">
              <a:ln>
                <a:noFill/>
              </a:ln>
              <a:solidFill>
                <a:srgbClr val="034A7D"/>
              </a:solidFill>
              <a:effectLst/>
              <a:uLnTx/>
              <a:uFillTx/>
              <a:latin typeface="BankGothic Lt BT" panose="020B0607020203060204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 algn="just" eaLnBrk="0" hangingPunct="0">
              <a:spcBef>
                <a:spcPct val="200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pt-BR" sz="2400" noProof="0" dirty="0" smtClean="0">
                <a:solidFill>
                  <a:srgbClr val="034A7D"/>
                </a:solidFill>
                <a:latin typeface="BankGothic Lt BT" panose="020B0607020203060204"/>
                <a:ea typeface="Verdana" panose="020B0604030504040204" pitchFamily="34" charset="0"/>
                <a:cs typeface="Verdana" panose="020B0604030504040204" pitchFamily="34" charset="0"/>
              </a:rPr>
              <a:t>Regulamentada pelo </a:t>
            </a:r>
            <a:r>
              <a:rPr lang="pt-BR" sz="2400" dirty="0" smtClean="0">
                <a:solidFill>
                  <a:srgbClr val="01496E"/>
                </a:solidFill>
                <a:latin typeface="BankGothic Lt BT" panose="020B0607020203060204" pitchFamily="34" charset="0"/>
              </a:rPr>
              <a:t>Decreto Federal nº 8.772 de 11 de maio de 2016</a:t>
            </a:r>
          </a:p>
          <a:p>
            <a:pPr marL="342900" indent="-342900" algn="just" eaLnBrk="0" hangingPunct="0">
              <a:spcBef>
                <a:spcPct val="20000"/>
              </a:spcBef>
              <a:buClr>
                <a:srgbClr val="336699"/>
              </a:buClr>
              <a:buFont typeface="Wingdings" pitchFamily="2" charset="2"/>
              <a:buChar char="§"/>
            </a:pPr>
            <a:endParaRPr lang="pt-BR" sz="2400" dirty="0" smtClean="0">
              <a:solidFill>
                <a:srgbClr val="01496E"/>
              </a:solidFill>
              <a:latin typeface="BankGothic Lt BT" panose="020B0607020203060204" pitchFamily="34" charset="0"/>
            </a:endParaRPr>
          </a:p>
          <a:p>
            <a:pPr marL="342900" indent="-342900" algn="just" eaLnBrk="0" hangingPunct="0">
              <a:spcBef>
                <a:spcPct val="200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pt-BR" sz="2400" dirty="0" smtClean="0">
                <a:solidFill>
                  <a:srgbClr val="01496E"/>
                </a:solidFill>
                <a:latin typeface="BankGothic Lt BT" panose="020B0607020203060204" pitchFamily="34" charset="0"/>
              </a:rPr>
              <a:t>Minuta discutida com a sociedade civil, a academia e com as comunidades tradicionais / povos indígenas</a:t>
            </a:r>
          </a:p>
          <a:p>
            <a:pPr marL="342900" indent="-342900" algn="just" eaLnBrk="0" hangingPunct="0">
              <a:spcBef>
                <a:spcPct val="20000"/>
              </a:spcBef>
              <a:buClr>
                <a:srgbClr val="336699"/>
              </a:buClr>
              <a:buFont typeface="Wingdings" pitchFamily="2" charset="2"/>
              <a:buChar char="§"/>
            </a:pPr>
            <a:endParaRPr lang="pt-BR" sz="2400" dirty="0" smtClean="0">
              <a:solidFill>
                <a:srgbClr val="01496E"/>
              </a:solidFill>
              <a:latin typeface="BankGothic Lt BT" panose="020B0607020203060204" pitchFamily="34" charset="0"/>
            </a:endParaRPr>
          </a:p>
          <a:p>
            <a:pPr marL="342900" indent="-342900" algn="just" eaLnBrk="0" hangingPunct="0">
              <a:spcBef>
                <a:spcPct val="200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pt-BR" sz="2400" dirty="0" smtClean="0">
                <a:solidFill>
                  <a:srgbClr val="01496E"/>
                </a:solidFill>
                <a:latin typeface="BankGothic Lt BT" panose="020B0607020203060204" pitchFamily="34" charset="0"/>
              </a:rPr>
              <a:t>Crítica das comunidades tradicionais e povos indígenas de sua limitada participação</a:t>
            </a:r>
            <a:endParaRPr lang="pt-BR" sz="2400" dirty="0" smtClean="0"/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6699"/>
              </a:buClr>
              <a:buSzTx/>
              <a:buFont typeface="Wingdings" pitchFamily="2" charset="2"/>
              <a:buChar char="§"/>
              <a:tabLst/>
              <a:defRPr/>
            </a:pPr>
            <a:endParaRPr kumimoji="0" lang="pt-BR" sz="2000" b="0" i="0" u="none" strike="noStrike" kern="1200" cap="none" spc="0" normalizeH="0" baseline="0" noProof="0" dirty="0" smtClean="0">
              <a:ln>
                <a:noFill/>
              </a:ln>
              <a:solidFill>
                <a:srgbClr val="034A7D"/>
              </a:solidFill>
              <a:effectLst/>
              <a:uLnTx/>
              <a:uFillTx/>
              <a:latin typeface="BankGothic Lt BT" panose="020B0607020203060204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336699"/>
              </a:buClr>
              <a:buSzTx/>
              <a:buFont typeface="Wingdings" pitchFamily="2" charset="2"/>
              <a:buChar char="§"/>
              <a:tabLst/>
              <a:defRPr/>
            </a:pPr>
            <a:endParaRPr kumimoji="0" lang="pt-BR" sz="2400" b="0" i="0" u="none" strike="noStrike" kern="1200" cap="none" spc="0" normalizeH="0" baseline="0" noProof="0" dirty="0" smtClean="0">
              <a:ln>
                <a:noFill/>
              </a:ln>
              <a:solidFill>
                <a:srgbClr val="034A7D"/>
              </a:solidFill>
              <a:effectLst/>
              <a:uLnTx/>
              <a:uFillTx/>
              <a:latin typeface="BankGothic Lt BT" panose="020B0607020203060204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1520" y="1700808"/>
            <a:ext cx="8640960" cy="4752528"/>
          </a:xfrm>
          <a:prstGeom prst="rect">
            <a:avLst/>
          </a:prstGeo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pt-BR" sz="2300" b="1" dirty="0" smtClean="0">
                <a:solidFill>
                  <a:srgbClr val="034A7D"/>
                </a:solidFill>
                <a:latin typeface="BankGothic Lt BT" panose="020B0607020203060204"/>
                <a:ea typeface="Verdana" panose="020B0604030504040204" pitchFamily="34" charset="0"/>
                <a:cs typeface="Verdana" panose="020B0604030504040204" pitchFamily="34" charset="0"/>
              </a:rPr>
              <a:t>Patrimônio genético: </a:t>
            </a:r>
            <a:r>
              <a:rPr lang="pt-BR" sz="2300" dirty="0" smtClean="0">
                <a:solidFill>
                  <a:srgbClr val="034A7D"/>
                </a:solidFill>
                <a:latin typeface="BankGothic Lt BT" panose="020B0607020203060204"/>
                <a:ea typeface="Verdana" panose="020B0604030504040204" pitchFamily="34" charset="0"/>
                <a:cs typeface="Verdana" panose="020B0604030504040204" pitchFamily="34" charset="0"/>
              </a:rPr>
              <a:t>informação de origem genética de espécies vegetais, animais, microbianas ou espécies de outra natureza, incluindo substâncias oriundas do metabolismo destes seres vivos.</a:t>
            </a:r>
          </a:p>
          <a:p>
            <a:pPr algn="just">
              <a:lnSpc>
                <a:spcPct val="100000"/>
              </a:lnSpc>
            </a:pPr>
            <a:endParaRPr lang="pt-BR" sz="2300" dirty="0" smtClean="0">
              <a:solidFill>
                <a:srgbClr val="034A7D"/>
              </a:solidFill>
              <a:latin typeface="BankGothic Lt BT" panose="020B0607020203060204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 eaLnBrk="1" hangingPunct="1">
              <a:lnSpc>
                <a:spcPct val="120000"/>
              </a:lnSpc>
              <a:spcBef>
                <a:spcPct val="50000"/>
              </a:spcBef>
            </a:pPr>
            <a:r>
              <a:rPr lang="pt-BR" sz="2300" b="1" dirty="0" smtClean="0">
                <a:solidFill>
                  <a:srgbClr val="034A7D"/>
                </a:solidFill>
                <a:latin typeface="BankGothic Lt BT" panose="020B0607020203060204"/>
                <a:ea typeface="Verdana" panose="020B0604030504040204" pitchFamily="34" charset="0"/>
                <a:cs typeface="Verdana" panose="020B0604030504040204" pitchFamily="34" charset="0"/>
              </a:rPr>
              <a:t>Acesso ao patrimônio genético: </a:t>
            </a:r>
            <a:r>
              <a:rPr lang="pt-BR" sz="2300" dirty="0" smtClean="0">
                <a:solidFill>
                  <a:srgbClr val="034A7D"/>
                </a:solidFill>
                <a:latin typeface="BankGothic Lt BT" panose="020B0607020203060204"/>
                <a:ea typeface="Verdana" panose="020B0604030504040204" pitchFamily="34" charset="0"/>
                <a:cs typeface="Verdana" panose="020B0604030504040204" pitchFamily="34" charset="0"/>
              </a:rPr>
              <a:t>pesquisa ou desenvolvimento tecnológico realizado sobre amostra de patrimônio genético.</a:t>
            </a:r>
          </a:p>
        </p:txBody>
      </p:sp>
      <p:sp>
        <p:nvSpPr>
          <p:cNvPr id="166" name="Rectangle 2"/>
          <p:cNvSpPr txBox="1">
            <a:spLocks noChangeArrowheads="1"/>
          </p:cNvSpPr>
          <p:nvPr/>
        </p:nvSpPr>
        <p:spPr>
          <a:xfrm>
            <a:off x="460278" y="544976"/>
            <a:ext cx="8008938" cy="549275"/>
          </a:xfrm>
          <a:prstGeom prst="rect">
            <a:avLst/>
          </a:prstGeom>
        </p:spPr>
        <p:txBody>
          <a:bodyPr/>
          <a:lstStyle/>
          <a:p>
            <a:pPr marR="0" lvl="0" indent="0" fontAlgn="base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pt-BR" sz="3200" dirty="0" smtClean="0">
              <a:solidFill>
                <a:srgbClr val="01496E"/>
              </a:solidFill>
              <a:latin typeface="BankGothic Lt BT" panose="020B0607020203060204" pitchFamily="34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611560" y="529056"/>
            <a:ext cx="756084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b="1" dirty="0" smtClean="0">
                <a:solidFill>
                  <a:srgbClr val="01496E"/>
                </a:solidFill>
                <a:latin typeface="BankGothic Lt BT" panose="020B0607020203060204" pitchFamily="34" charset="0"/>
              </a:rPr>
              <a:t>Lei Federal nº 13.123/2015: </a:t>
            </a:r>
          </a:p>
          <a:p>
            <a:r>
              <a:rPr lang="pt-BR" sz="2800" b="1" dirty="0" smtClean="0">
                <a:solidFill>
                  <a:srgbClr val="01496E"/>
                </a:solidFill>
                <a:latin typeface="BankGothic Lt BT" panose="020B0607020203060204" pitchFamily="34" charset="0"/>
              </a:rPr>
              <a:t>Principais definições</a:t>
            </a:r>
            <a:endParaRPr lang="pt-BR" sz="2800" b="1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7544" y="1556792"/>
            <a:ext cx="7920880" cy="1584176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50000"/>
              </a:lnSpc>
            </a:pPr>
            <a:r>
              <a:rPr lang="pt-BR" sz="2400" dirty="0" smtClean="0">
                <a:solidFill>
                  <a:srgbClr val="034A7D"/>
                </a:solidFill>
                <a:latin typeface="BankGothic Lt BT" panose="020B0607020203060204"/>
                <a:ea typeface="Verdana" panose="020B0604030504040204" pitchFamily="34" charset="0"/>
                <a:cs typeface="Verdana" panose="020B0604030504040204" pitchFamily="34" charset="0"/>
              </a:rPr>
              <a:t>Seis biomas brasileiros, zona costeira e marinha</a:t>
            </a:r>
          </a:p>
          <a:p>
            <a:pPr>
              <a:lnSpc>
                <a:spcPct val="150000"/>
              </a:lnSpc>
            </a:pPr>
            <a:r>
              <a:rPr lang="pt-BR" sz="2400" dirty="0" smtClean="0">
                <a:solidFill>
                  <a:srgbClr val="034A7D"/>
                </a:solidFill>
                <a:latin typeface="BankGothic Lt BT" panose="020B0607020203060204"/>
                <a:ea typeface="Verdana" panose="020B0604030504040204" pitchFamily="34" charset="0"/>
                <a:cs typeface="Verdana" panose="020B0604030504040204" pitchFamily="34" charset="0"/>
              </a:rPr>
              <a:t>2 milhões de espécies nativas - 200 mil identificadas</a:t>
            </a:r>
          </a:p>
          <a:p>
            <a:endParaRPr lang="pt-BR" sz="2400" dirty="0" smtClean="0">
              <a:solidFill>
                <a:srgbClr val="034A7D"/>
              </a:solidFill>
              <a:latin typeface="BankGothic Lt BT" panose="020B0607020203060204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lnSpc>
                <a:spcPct val="120000"/>
              </a:lnSpc>
              <a:spcBef>
                <a:spcPct val="50000"/>
              </a:spcBef>
              <a:buNone/>
            </a:pPr>
            <a:endParaRPr lang="pt-PT" sz="1600" dirty="0" smtClean="0">
              <a:cs typeface="Times New Roman" pitchFamily="18" charset="0"/>
            </a:endParaRPr>
          </a:p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endParaRPr lang="pt-BR" sz="1800" dirty="0" smtClean="0"/>
          </a:p>
        </p:txBody>
      </p:sp>
      <p:sp>
        <p:nvSpPr>
          <p:cNvPr id="166" name="Rectangle 2"/>
          <p:cNvSpPr txBox="1">
            <a:spLocks noChangeArrowheads="1"/>
          </p:cNvSpPr>
          <p:nvPr/>
        </p:nvSpPr>
        <p:spPr>
          <a:xfrm>
            <a:off x="460278" y="544976"/>
            <a:ext cx="8008938" cy="549275"/>
          </a:xfrm>
          <a:prstGeom prst="rect">
            <a:avLst/>
          </a:prstGeom>
        </p:spPr>
        <p:txBody>
          <a:bodyPr/>
          <a:lstStyle/>
          <a:p>
            <a:pPr marR="0" lvl="0" indent="0" fontAlgn="base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pt-BR" sz="3200" dirty="0" smtClean="0">
              <a:solidFill>
                <a:srgbClr val="01496E"/>
              </a:solidFill>
              <a:latin typeface="BankGothic Lt BT" panose="020B0607020203060204" pitchFamily="34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611560" y="529056"/>
            <a:ext cx="895329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b="1" dirty="0" smtClean="0">
                <a:solidFill>
                  <a:srgbClr val="01496E"/>
                </a:solidFill>
                <a:latin typeface="BankGothic Lt BT" panose="020B0607020203060204" pitchFamily="34" charset="0"/>
              </a:rPr>
              <a:t>Biodiversidade Brasileira:</a:t>
            </a:r>
          </a:p>
          <a:p>
            <a:r>
              <a:rPr lang="pt-BR" sz="2800" b="1" dirty="0" smtClean="0">
                <a:solidFill>
                  <a:srgbClr val="01496E"/>
                </a:solidFill>
                <a:latin typeface="BankGothic Lt BT" panose="020B0607020203060204" pitchFamily="34" charset="0"/>
              </a:rPr>
              <a:t>Imenso Patrimônio Genético (“PG”)</a:t>
            </a:r>
            <a:endParaRPr lang="pt-BR" sz="2800" b="1" dirty="0"/>
          </a:p>
        </p:txBody>
      </p:sp>
      <p:pic>
        <p:nvPicPr>
          <p:cNvPr id="5" name="Imagem 4" descr="http://www.oeco.com.br/images/stories/mar2009/pais_atingira_metas_01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784" y="2780928"/>
            <a:ext cx="3888432" cy="3888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1520" y="1556792"/>
            <a:ext cx="8640960" cy="4752528"/>
          </a:xfrm>
          <a:prstGeom prst="rect">
            <a:avLst/>
          </a:prstGeom>
        </p:spPr>
        <p:txBody>
          <a:bodyPr/>
          <a:lstStyle/>
          <a:p>
            <a:pPr algn="just" eaLnBrk="1" hangingPunct="1">
              <a:lnSpc>
                <a:spcPct val="120000"/>
              </a:lnSpc>
              <a:spcBef>
                <a:spcPct val="50000"/>
              </a:spcBef>
            </a:pPr>
            <a:endParaRPr lang="pt-BR" sz="2300" b="1" dirty="0" smtClean="0">
              <a:solidFill>
                <a:srgbClr val="034A7D"/>
              </a:solidFill>
              <a:latin typeface="BankGothic Lt BT" panose="020B0607020203060204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 eaLnBrk="1" hangingPunct="1">
              <a:lnSpc>
                <a:spcPct val="120000"/>
              </a:lnSpc>
              <a:spcBef>
                <a:spcPct val="50000"/>
              </a:spcBef>
            </a:pPr>
            <a:r>
              <a:rPr lang="pt-BR" sz="2300" b="1" dirty="0" smtClean="0">
                <a:solidFill>
                  <a:srgbClr val="034A7D"/>
                </a:solidFill>
                <a:latin typeface="BankGothic Lt BT" panose="020B0607020203060204"/>
                <a:ea typeface="Verdana" panose="020B0604030504040204" pitchFamily="34" charset="0"/>
                <a:cs typeface="Verdana" panose="020B0604030504040204" pitchFamily="34" charset="0"/>
              </a:rPr>
              <a:t>Pesquisa: </a:t>
            </a:r>
            <a:r>
              <a:rPr lang="pt-BR" sz="2300" dirty="0" smtClean="0">
                <a:solidFill>
                  <a:srgbClr val="034A7D"/>
                </a:solidFill>
                <a:latin typeface="BankGothic Lt BT" panose="020B0607020203060204"/>
                <a:ea typeface="Verdana" panose="020B0604030504040204" pitchFamily="34" charset="0"/>
                <a:cs typeface="Verdana" panose="020B0604030504040204" pitchFamily="34" charset="0"/>
              </a:rPr>
              <a:t>atividade, experimental ou teórica, realizada sobre o patrimônio genético ou conhecimento tradicional associado, com o objetivo de produzir novos conhecimentos, por meio de um processo sistemático de construção do conhecimento que gera e testa hipóteses e teorias, descreve e interpreta os fundamentos de fenômenos e fatos observáveis.</a:t>
            </a:r>
          </a:p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endParaRPr lang="pt-BR" sz="2400" dirty="0" smtClean="0">
              <a:solidFill>
                <a:srgbClr val="034A7D"/>
              </a:solidFill>
              <a:latin typeface="BankGothic Lt BT" panose="020B0607020203060204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66" name="Rectangle 2"/>
          <p:cNvSpPr txBox="1">
            <a:spLocks noChangeArrowheads="1"/>
          </p:cNvSpPr>
          <p:nvPr/>
        </p:nvSpPr>
        <p:spPr>
          <a:xfrm>
            <a:off x="460278" y="544976"/>
            <a:ext cx="8008938" cy="549275"/>
          </a:xfrm>
          <a:prstGeom prst="rect">
            <a:avLst/>
          </a:prstGeom>
        </p:spPr>
        <p:txBody>
          <a:bodyPr/>
          <a:lstStyle/>
          <a:p>
            <a:pPr marR="0" lvl="0" indent="0" fontAlgn="base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pt-BR" sz="3200" dirty="0" smtClean="0">
              <a:solidFill>
                <a:srgbClr val="01496E"/>
              </a:solidFill>
              <a:latin typeface="BankGothic Lt BT" panose="020B0607020203060204" pitchFamily="34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611560" y="529056"/>
            <a:ext cx="756084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b="1" dirty="0" smtClean="0">
                <a:solidFill>
                  <a:srgbClr val="01496E"/>
                </a:solidFill>
                <a:latin typeface="BankGothic Lt BT" panose="020B0607020203060204" pitchFamily="34" charset="0"/>
              </a:rPr>
              <a:t>Lei Federal nº 13.123/2015: </a:t>
            </a:r>
          </a:p>
          <a:p>
            <a:r>
              <a:rPr lang="pt-BR" sz="2800" b="1" dirty="0" smtClean="0">
                <a:solidFill>
                  <a:srgbClr val="01496E"/>
                </a:solidFill>
                <a:latin typeface="BankGothic Lt BT" panose="020B0607020203060204" pitchFamily="34" charset="0"/>
              </a:rPr>
              <a:t>Principais definições</a:t>
            </a:r>
            <a:endParaRPr lang="pt-BR" sz="2800" b="1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528" y="1556792"/>
            <a:ext cx="8424936" cy="4608512"/>
          </a:xfrm>
          <a:prstGeom prst="rect">
            <a:avLst/>
          </a:prstGeom>
        </p:spPr>
        <p:txBody>
          <a:bodyPr/>
          <a:lstStyle/>
          <a:p>
            <a:pPr algn="just">
              <a:lnSpc>
                <a:spcPct val="100000"/>
              </a:lnSpc>
            </a:pPr>
            <a:endParaRPr lang="pt-BR" sz="2300" b="1" dirty="0" smtClean="0">
              <a:solidFill>
                <a:srgbClr val="034A7D"/>
              </a:solidFill>
              <a:latin typeface="BankGothic Lt BT" panose="020B0607020203060204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lnSpc>
                <a:spcPct val="100000"/>
              </a:lnSpc>
            </a:pPr>
            <a:endParaRPr lang="pt-BR" sz="2300" b="1" dirty="0">
              <a:solidFill>
                <a:srgbClr val="034A7D"/>
              </a:solidFill>
              <a:latin typeface="BankGothic Lt BT" panose="020B0607020203060204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pt-BR" sz="2400" b="1" dirty="0" smtClean="0">
                <a:solidFill>
                  <a:srgbClr val="034A7D"/>
                </a:solidFill>
                <a:latin typeface="BankGothic Lt BT" panose="020B0607020203060204"/>
                <a:ea typeface="Verdana" panose="020B0604030504040204" pitchFamily="34" charset="0"/>
                <a:cs typeface="Verdana" panose="020B0604030504040204" pitchFamily="34" charset="0"/>
              </a:rPr>
              <a:t>Desenvolvimento tecnológico: </a:t>
            </a:r>
            <a:r>
              <a:rPr lang="pt-BR" sz="2400" dirty="0" smtClean="0">
                <a:solidFill>
                  <a:srgbClr val="034A7D"/>
                </a:solidFill>
                <a:latin typeface="BankGothic Lt BT" panose="020B0607020203060204"/>
                <a:ea typeface="Verdana" panose="020B0604030504040204" pitchFamily="34" charset="0"/>
                <a:cs typeface="Verdana" panose="020B0604030504040204" pitchFamily="34" charset="0"/>
              </a:rPr>
              <a:t>trabalho sistemático sobre o patrimônio genético ou sobre o conhecimento tradicional associado, baseado nos procedimentos existentes, obtidos pela pesquisa ou pela experiência prática, realizado com o objetivo de desenvolver novos materiais, produtos ou dispositivos, aperfeiçoar ou desenvolver novos processos para exploração econômica.</a:t>
            </a:r>
          </a:p>
          <a:p>
            <a:pPr algn="just">
              <a:lnSpc>
                <a:spcPct val="100000"/>
              </a:lnSpc>
            </a:pPr>
            <a:endParaRPr lang="pt-BR" dirty="0" smtClean="0">
              <a:solidFill>
                <a:srgbClr val="034A7D"/>
              </a:solidFill>
              <a:latin typeface="BankGothic Lt BT" panose="020B0607020203060204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66" name="Rectangle 2"/>
          <p:cNvSpPr txBox="1">
            <a:spLocks noChangeArrowheads="1"/>
          </p:cNvSpPr>
          <p:nvPr/>
        </p:nvSpPr>
        <p:spPr>
          <a:xfrm>
            <a:off x="460278" y="544976"/>
            <a:ext cx="8008938" cy="549275"/>
          </a:xfrm>
          <a:prstGeom prst="rect">
            <a:avLst/>
          </a:prstGeom>
        </p:spPr>
        <p:txBody>
          <a:bodyPr/>
          <a:lstStyle/>
          <a:p>
            <a:pPr marR="0" lvl="0" indent="0" fontAlgn="base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pt-BR" sz="3200" dirty="0" smtClean="0">
              <a:solidFill>
                <a:srgbClr val="01496E"/>
              </a:solidFill>
              <a:latin typeface="BankGothic Lt BT" panose="020B0607020203060204" pitchFamily="34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611560" y="529056"/>
            <a:ext cx="756084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b="1" dirty="0" smtClean="0">
                <a:solidFill>
                  <a:srgbClr val="01496E"/>
                </a:solidFill>
                <a:latin typeface="BankGothic Lt BT" panose="020B0607020203060204" pitchFamily="34" charset="0"/>
              </a:rPr>
              <a:t>Lei Federal nº 13.123/2015: </a:t>
            </a:r>
          </a:p>
          <a:p>
            <a:r>
              <a:rPr lang="pt-BR" sz="2800" b="1" dirty="0" smtClean="0">
                <a:solidFill>
                  <a:srgbClr val="01496E"/>
                </a:solidFill>
                <a:latin typeface="BankGothic Lt BT" panose="020B0607020203060204" pitchFamily="34" charset="0"/>
              </a:rPr>
              <a:t>principais definições</a:t>
            </a:r>
            <a:endParaRPr lang="pt-BR" sz="2800" b="1" dirty="0"/>
          </a:p>
        </p:txBody>
      </p:sp>
    </p:spTree>
    <p:extLst>
      <p:ext uri="{BB962C8B-B14F-4D97-AF65-F5344CB8AC3E}">
        <p14:creationId xmlns:p14="http://schemas.microsoft.com/office/powerpoint/2010/main" val="248479037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528" y="1556792"/>
            <a:ext cx="8424936" cy="4608512"/>
          </a:xfrm>
          <a:prstGeom prst="rect">
            <a:avLst/>
          </a:prstGeom>
        </p:spPr>
        <p:txBody>
          <a:bodyPr/>
          <a:lstStyle/>
          <a:p>
            <a:pPr algn="just">
              <a:lnSpc>
                <a:spcPct val="100000"/>
              </a:lnSpc>
            </a:pPr>
            <a:endParaRPr lang="pt-BR" sz="2400" b="1" dirty="0" smtClean="0">
              <a:solidFill>
                <a:srgbClr val="034A7D"/>
              </a:solidFill>
              <a:latin typeface="BankGothic Lt BT" panose="020B0607020203060204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lnSpc>
                <a:spcPct val="100000"/>
              </a:lnSpc>
            </a:pPr>
            <a:endParaRPr lang="pt-BR" sz="2400" b="1" dirty="0">
              <a:solidFill>
                <a:srgbClr val="034A7D"/>
              </a:solidFill>
              <a:latin typeface="BankGothic Lt BT" panose="020B0607020203060204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pt-BR" sz="2400" b="1" dirty="0" smtClean="0">
                <a:solidFill>
                  <a:srgbClr val="034A7D"/>
                </a:solidFill>
                <a:latin typeface="BankGothic Lt BT" panose="020B0607020203060204"/>
                <a:ea typeface="Verdana" panose="020B0604030504040204" pitchFamily="34" charset="0"/>
                <a:cs typeface="Verdana" panose="020B0604030504040204" pitchFamily="34" charset="0"/>
              </a:rPr>
              <a:t>Comunidade tradicional: </a:t>
            </a:r>
            <a:r>
              <a:rPr lang="pt-BR" sz="2400" dirty="0" smtClean="0">
                <a:solidFill>
                  <a:srgbClr val="034A7D"/>
                </a:solidFill>
                <a:latin typeface="BankGothic Lt BT" panose="020B0607020203060204"/>
                <a:ea typeface="Verdana" panose="020B0604030504040204" pitchFamily="34" charset="0"/>
                <a:cs typeface="Verdana" panose="020B0604030504040204" pitchFamily="34" charset="0"/>
              </a:rPr>
              <a:t>grupo culturalmente diferenciado que se reconhece como tal, possui forma própria de organização social e ocupa e usa territórios e recursos naturais como condição para a sua reprodução cultural, social, religiosa, ancestral e econômica, utilizando conhecimentos, inovações e práticas geradas e transmitidas pela tradição</a:t>
            </a:r>
            <a:r>
              <a:rPr lang="pt-BR" sz="2300" dirty="0" smtClean="0">
                <a:solidFill>
                  <a:srgbClr val="034A7D"/>
                </a:solidFill>
                <a:latin typeface="BankGothic Lt BT" panose="020B0607020203060204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algn="just">
              <a:lnSpc>
                <a:spcPct val="100000"/>
              </a:lnSpc>
            </a:pPr>
            <a:endParaRPr lang="pt-BR" dirty="0" smtClean="0">
              <a:solidFill>
                <a:srgbClr val="034A7D"/>
              </a:solidFill>
              <a:latin typeface="BankGothic Lt BT" panose="020B0607020203060204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66" name="Rectangle 2"/>
          <p:cNvSpPr txBox="1">
            <a:spLocks noChangeArrowheads="1"/>
          </p:cNvSpPr>
          <p:nvPr/>
        </p:nvSpPr>
        <p:spPr>
          <a:xfrm>
            <a:off x="460278" y="544976"/>
            <a:ext cx="8008938" cy="549275"/>
          </a:xfrm>
          <a:prstGeom prst="rect">
            <a:avLst/>
          </a:prstGeom>
        </p:spPr>
        <p:txBody>
          <a:bodyPr/>
          <a:lstStyle/>
          <a:p>
            <a:pPr marR="0" lvl="0" indent="0" fontAlgn="base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pt-BR" sz="3200" dirty="0" smtClean="0">
              <a:solidFill>
                <a:srgbClr val="01496E"/>
              </a:solidFill>
              <a:latin typeface="BankGothic Lt BT" panose="020B0607020203060204" pitchFamily="34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611560" y="529056"/>
            <a:ext cx="756084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b="1" dirty="0" smtClean="0">
                <a:solidFill>
                  <a:srgbClr val="01496E"/>
                </a:solidFill>
                <a:latin typeface="BankGothic Lt BT" panose="020B0607020203060204" pitchFamily="34" charset="0"/>
              </a:rPr>
              <a:t>Lei Federal nº 13.123/2015: </a:t>
            </a:r>
          </a:p>
          <a:p>
            <a:r>
              <a:rPr lang="pt-BR" sz="2800" b="1" dirty="0" smtClean="0">
                <a:solidFill>
                  <a:srgbClr val="01496E"/>
                </a:solidFill>
                <a:latin typeface="BankGothic Lt BT" panose="020B0607020203060204" pitchFamily="34" charset="0"/>
              </a:rPr>
              <a:t>principais definições</a:t>
            </a:r>
            <a:endParaRPr lang="pt-BR" sz="2800" b="1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528" y="1484784"/>
            <a:ext cx="8424936" cy="4680520"/>
          </a:xfrm>
          <a:prstGeom prst="rect">
            <a:avLst/>
          </a:prstGeom>
        </p:spPr>
        <p:txBody>
          <a:bodyPr/>
          <a:lstStyle/>
          <a:p>
            <a:pPr algn="just">
              <a:lnSpc>
                <a:spcPct val="100000"/>
              </a:lnSpc>
            </a:pPr>
            <a:endParaRPr lang="pt-BR" b="1" dirty="0" smtClean="0">
              <a:solidFill>
                <a:srgbClr val="034A7D"/>
              </a:solidFill>
              <a:latin typeface="BankGothic Lt BT" panose="020B0607020203060204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lnSpc>
                <a:spcPct val="100000"/>
              </a:lnSpc>
            </a:pPr>
            <a:endParaRPr lang="pt-BR" b="1" dirty="0">
              <a:solidFill>
                <a:srgbClr val="034A7D"/>
              </a:solidFill>
              <a:latin typeface="BankGothic Lt BT" panose="020B0607020203060204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pt-BR" sz="2400" b="1" dirty="0" smtClean="0">
                <a:solidFill>
                  <a:srgbClr val="034A7D"/>
                </a:solidFill>
                <a:latin typeface="BankGothic Lt BT" panose="020B0607020203060204"/>
                <a:ea typeface="Verdana" panose="020B0604030504040204" pitchFamily="34" charset="0"/>
                <a:cs typeface="Verdana" panose="020B0604030504040204" pitchFamily="34" charset="0"/>
              </a:rPr>
              <a:t>Conhecimento tradicional associado: </a:t>
            </a:r>
            <a:r>
              <a:rPr lang="pt-BR" sz="2400" dirty="0" smtClean="0">
                <a:solidFill>
                  <a:srgbClr val="034A7D"/>
                </a:solidFill>
                <a:latin typeface="BankGothic Lt BT" panose="020B0607020203060204"/>
                <a:ea typeface="Verdana" panose="020B0604030504040204" pitchFamily="34" charset="0"/>
                <a:cs typeface="Verdana" panose="020B0604030504040204" pitchFamily="34" charset="0"/>
              </a:rPr>
              <a:t>informação ou prática de </a:t>
            </a:r>
            <a:r>
              <a:rPr lang="pt-BR" sz="2400" u="sng" dirty="0" smtClean="0">
                <a:solidFill>
                  <a:srgbClr val="034A7D"/>
                </a:solidFill>
                <a:latin typeface="BankGothic Lt BT" panose="020B0607020203060204"/>
                <a:ea typeface="Verdana" panose="020B0604030504040204" pitchFamily="34" charset="0"/>
                <a:cs typeface="Verdana" panose="020B0604030504040204" pitchFamily="34" charset="0"/>
              </a:rPr>
              <a:t>população</a:t>
            </a:r>
            <a:r>
              <a:rPr lang="pt-BR" sz="2400" dirty="0" smtClean="0">
                <a:solidFill>
                  <a:srgbClr val="034A7D"/>
                </a:solidFill>
                <a:latin typeface="BankGothic Lt BT" panose="020B0607020203060204"/>
                <a:ea typeface="Verdana" panose="020B0604030504040204" pitchFamily="34" charset="0"/>
                <a:cs typeface="Verdana" panose="020B0604030504040204" pitchFamily="34" charset="0"/>
              </a:rPr>
              <a:t> indígena, comunidade tradicional ou </a:t>
            </a:r>
            <a:r>
              <a:rPr lang="pt-BR" sz="2400" u="sng" dirty="0" smtClean="0">
                <a:solidFill>
                  <a:srgbClr val="034A7D"/>
                </a:solidFill>
                <a:latin typeface="BankGothic Lt BT" panose="020B0607020203060204"/>
                <a:ea typeface="Verdana" panose="020B0604030504040204" pitchFamily="34" charset="0"/>
                <a:cs typeface="Verdana" panose="020B0604030504040204" pitchFamily="34" charset="0"/>
              </a:rPr>
              <a:t>agricultor</a:t>
            </a:r>
            <a:r>
              <a:rPr lang="pt-BR" sz="2400" dirty="0" smtClean="0">
                <a:solidFill>
                  <a:srgbClr val="034A7D"/>
                </a:solidFill>
                <a:latin typeface="BankGothic Lt BT" panose="020B0607020203060204"/>
                <a:ea typeface="Verdana" panose="020B0604030504040204" pitchFamily="34" charset="0"/>
                <a:cs typeface="Verdana" panose="020B0604030504040204" pitchFamily="34" charset="0"/>
              </a:rPr>
              <a:t> tradicional sobre as propriedades ou usos diretos ou indiretos associada ao patrimônio genético.</a:t>
            </a:r>
          </a:p>
          <a:p>
            <a:pPr algn="just">
              <a:lnSpc>
                <a:spcPct val="100000"/>
              </a:lnSpc>
            </a:pPr>
            <a:endParaRPr lang="pt-BR" sz="2400" b="1" dirty="0" smtClean="0">
              <a:solidFill>
                <a:srgbClr val="034A7D"/>
              </a:solidFill>
              <a:latin typeface="BankGothic Lt BT" panose="020B0607020203060204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pt-BR" sz="2400" b="1" dirty="0" smtClean="0">
                <a:solidFill>
                  <a:srgbClr val="034A7D"/>
                </a:solidFill>
                <a:latin typeface="BankGothic Lt BT" panose="020B0607020203060204"/>
                <a:ea typeface="Verdana" panose="020B0604030504040204" pitchFamily="34" charset="0"/>
                <a:cs typeface="Verdana" panose="020B0604030504040204" pitchFamily="34" charset="0"/>
              </a:rPr>
              <a:t>Conhecimento tradicional associado de origem não identificável: </a:t>
            </a:r>
            <a:r>
              <a:rPr lang="pt-BR" sz="2400" dirty="0" smtClean="0">
                <a:solidFill>
                  <a:srgbClr val="034A7D"/>
                </a:solidFill>
                <a:latin typeface="BankGothic Lt BT" panose="020B0607020203060204"/>
                <a:ea typeface="Verdana" panose="020B0604030504040204" pitchFamily="34" charset="0"/>
                <a:cs typeface="Verdana" panose="020B0604030504040204" pitchFamily="34" charset="0"/>
              </a:rPr>
              <a:t>conhecimento tradicional associado em que não há a possibilidade de vincular a sua origem a, pelo menos, uma população indígena, comunidade tradicional ou agricultor tradicional.</a:t>
            </a:r>
          </a:p>
          <a:p>
            <a:pPr algn="just">
              <a:lnSpc>
                <a:spcPct val="100000"/>
              </a:lnSpc>
            </a:pPr>
            <a:endParaRPr lang="pt-BR" sz="1400" dirty="0" smtClean="0">
              <a:solidFill>
                <a:srgbClr val="034A7D"/>
              </a:solidFill>
              <a:latin typeface="BankGothic Lt BT" panose="020B0607020203060204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lnSpc>
                <a:spcPct val="100000"/>
              </a:lnSpc>
            </a:pPr>
            <a:endParaRPr lang="pt-BR" sz="1400" dirty="0" smtClean="0">
              <a:solidFill>
                <a:srgbClr val="034A7D"/>
              </a:solidFill>
              <a:latin typeface="BankGothic Lt BT" panose="020B0607020203060204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66" name="Rectangle 2"/>
          <p:cNvSpPr txBox="1">
            <a:spLocks noChangeArrowheads="1"/>
          </p:cNvSpPr>
          <p:nvPr/>
        </p:nvSpPr>
        <p:spPr>
          <a:xfrm>
            <a:off x="460278" y="544976"/>
            <a:ext cx="8008938" cy="549275"/>
          </a:xfrm>
          <a:prstGeom prst="rect">
            <a:avLst/>
          </a:prstGeom>
        </p:spPr>
        <p:txBody>
          <a:bodyPr/>
          <a:lstStyle/>
          <a:p>
            <a:pPr marR="0" lvl="0" indent="0" fontAlgn="base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pt-BR" sz="3200" dirty="0" smtClean="0">
              <a:solidFill>
                <a:srgbClr val="01496E"/>
              </a:solidFill>
              <a:latin typeface="BankGothic Lt BT" panose="020B0607020203060204" pitchFamily="34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611560" y="529056"/>
            <a:ext cx="756084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b="1" dirty="0" smtClean="0">
                <a:solidFill>
                  <a:srgbClr val="01496E"/>
                </a:solidFill>
                <a:latin typeface="BankGothic Lt BT" panose="020B0607020203060204" pitchFamily="34" charset="0"/>
              </a:rPr>
              <a:t>Lei Federal nº 13.123/2015: </a:t>
            </a:r>
          </a:p>
          <a:p>
            <a:r>
              <a:rPr lang="pt-BR" sz="2800" b="1" dirty="0" smtClean="0">
                <a:solidFill>
                  <a:srgbClr val="01496E"/>
                </a:solidFill>
                <a:latin typeface="BankGothic Lt BT" panose="020B0607020203060204" pitchFamily="34" charset="0"/>
              </a:rPr>
              <a:t>principais definições</a:t>
            </a:r>
            <a:endParaRPr lang="pt-BR" sz="2800" b="1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528" y="1484784"/>
            <a:ext cx="8424936" cy="4680520"/>
          </a:xfrm>
          <a:prstGeom prst="rect">
            <a:avLst/>
          </a:prstGeom>
        </p:spPr>
        <p:txBody>
          <a:bodyPr/>
          <a:lstStyle/>
          <a:p>
            <a:pPr algn="just">
              <a:lnSpc>
                <a:spcPct val="100000"/>
              </a:lnSpc>
            </a:pPr>
            <a:endParaRPr lang="pt-BR" sz="1400" dirty="0" smtClean="0">
              <a:solidFill>
                <a:srgbClr val="034A7D"/>
              </a:solidFill>
              <a:latin typeface="BankGothic Lt BT" panose="020B0607020203060204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pt-BR" sz="2400" b="1" dirty="0" smtClean="0">
                <a:solidFill>
                  <a:srgbClr val="034A7D"/>
                </a:solidFill>
                <a:latin typeface="BankGothic Lt BT" panose="020B0607020203060204"/>
                <a:ea typeface="Verdana" panose="020B0604030504040204" pitchFamily="34" charset="0"/>
                <a:cs typeface="Verdana" panose="020B0604030504040204" pitchFamily="34" charset="0"/>
              </a:rPr>
              <a:t>Acesso ao conhecimento tradicional associado: </a:t>
            </a:r>
            <a:r>
              <a:rPr lang="pt-BR" sz="2400" dirty="0" smtClean="0">
                <a:solidFill>
                  <a:srgbClr val="034A7D"/>
                </a:solidFill>
                <a:latin typeface="BankGothic Lt BT" panose="020B0607020203060204"/>
                <a:ea typeface="Verdana" panose="020B0604030504040204" pitchFamily="34" charset="0"/>
                <a:cs typeface="Verdana" panose="020B0604030504040204" pitchFamily="34" charset="0"/>
              </a:rPr>
              <a:t>pesquisa ou desenvolvimento tecnológico realizado sobre conhecimento tradicional associado ao patrimônio genético que possibilite ou facilite o acesso ao patrimônio genético, ainda que obtido de fontes secundárias tais como feiras, publicações, inventários, filmes, artigos científicos, cadastros e outras formas de sistematização e registro de conhecimentos tradicionais associados.</a:t>
            </a:r>
          </a:p>
          <a:p>
            <a:pPr algn="just">
              <a:lnSpc>
                <a:spcPct val="100000"/>
              </a:lnSpc>
            </a:pPr>
            <a:endParaRPr lang="pt-BR" sz="1400" dirty="0" smtClean="0">
              <a:solidFill>
                <a:srgbClr val="034A7D"/>
              </a:solidFill>
              <a:latin typeface="BankGothic Lt BT" panose="020B0607020203060204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66" name="Rectangle 2"/>
          <p:cNvSpPr txBox="1">
            <a:spLocks noChangeArrowheads="1"/>
          </p:cNvSpPr>
          <p:nvPr/>
        </p:nvSpPr>
        <p:spPr>
          <a:xfrm>
            <a:off x="460278" y="544976"/>
            <a:ext cx="8008938" cy="549275"/>
          </a:xfrm>
          <a:prstGeom prst="rect">
            <a:avLst/>
          </a:prstGeom>
        </p:spPr>
        <p:txBody>
          <a:bodyPr/>
          <a:lstStyle/>
          <a:p>
            <a:pPr marR="0" lvl="0" indent="0" fontAlgn="base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pt-BR" sz="3200" dirty="0" smtClean="0">
              <a:solidFill>
                <a:srgbClr val="01496E"/>
              </a:solidFill>
              <a:latin typeface="BankGothic Lt BT" panose="020B0607020203060204" pitchFamily="34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611560" y="529056"/>
            <a:ext cx="756084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b="1" dirty="0" smtClean="0">
                <a:solidFill>
                  <a:srgbClr val="01496E"/>
                </a:solidFill>
                <a:latin typeface="BankGothic Lt BT" panose="020B0607020203060204" pitchFamily="34" charset="0"/>
              </a:rPr>
              <a:t>Lei Federal nº 13.123/2015: </a:t>
            </a:r>
          </a:p>
          <a:p>
            <a:r>
              <a:rPr lang="pt-BR" sz="2800" b="1" dirty="0" smtClean="0">
                <a:solidFill>
                  <a:srgbClr val="01496E"/>
                </a:solidFill>
                <a:latin typeface="BankGothic Lt BT" panose="020B0607020203060204" pitchFamily="34" charset="0"/>
              </a:rPr>
              <a:t>principais definições</a:t>
            </a:r>
            <a:endParaRPr lang="pt-BR" sz="2800" b="1" dirty="0"/>
          </a:p>
        </p:txBody>
      </p:sp>
    </p:spTree>
    <p:extLst>
      <p:ext uri="{BB962C8B-B14F-4D97-AF65-F5344CB8AC3E}">
        <p14:creationId xmlns:p14="http://schemas.microsoft.com/office/powerpoint/2010/main" val="310092566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528" y="1484784"/>
            <a:ext cx="8424936" cy="4680520"/>
          </a:xfrm>
          <a:prstGeom prst="rect">
            <a:avLst/>
          </a:prstGeom>
        </p:spPr>
        <p:txBody>
          <a:bodyPr/>
          <a:lstStyle/>
          <a:p>
            <a:pPr algn="just">
              <a:lnSpc>
                <a:spcPct val="100000"/>
              </a:lnSpc>
            </a:pPr>
            <a:endParaRPr lang="pt-BR" sz="1400" b="1" dirty="0" smtClean="0">
              <a:solidFill>
                <a:srgbClr val="034A7D"/>
              </a:solidFill>
              <a:latin typeface="BankGothic Lt BT" panose="020B0607020203060204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lnSpc>
                <a:spcPct val="100000"/>
              </a:lnSpc>
            </a:pPr>
            <a:endParaRPr lang="pt-BR" sz="1400" dirty="0" smtClean="0">
              <a:solidFill>
                <a:srgbClr val="034A7D"/>
              </a:solidFill>
              <a:latin typeface="BankGothic Lt BT" panose="020B0607020203060204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66" name="Rectangle 2"/>
          <p:cNvSpPr txBox="1">
            <a:spLocks noChangeArrowheads="1"/>
          </p:cNvSpPr>
          <p:nvPr/>
        </p:nvSpPr>
        <p:spPr>
          <a:xfrm>
            <a:off x="460278" y="544976"/>
            <a:ext cx="8008938" cy="549275"/>
          </a:xfrm>
          <a:prstGeom prst="rect">
            <a:avLst/>
          </a:prstGeom>
        </p:spPr>
        <p:txBody>
          <a:bodyPr/>
          <a:lstStyle/>
          <a:p>
            <a:pPr marR="0" lvl="0" indent="0" fontAlgn="base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pt-BR" sz="3200" dirty="0" smtClean="0">
              <a:solidFill>
                <a:srgbClr val="01496E"/>
              </a:solidFill>
              <a:latin typeface="BankGothic Lt BT" panose="020B0607020203060204" pitchFamily="34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611560" y="529056"/>
            <a:ext cx="75608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b="1" dirty="0" smtClean="0">
                <a:solidFill>
                  <a:srgbClr val="01496E"/>
                </a:solidFill>
                <a:latin typeface="BankGothic Lt BT" panose="020B0607020203060204" pitchFamily="34" charset="0"/>
              </a:rPr>
              <a:t>MP x Nova Lei</a:t>
            </a:r>
            <a:endParaRPr lang="pt-BR" sz="2800" b="1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1043608" y="1988840"/>
          <a:ext cx="6624736" cy="27586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12368"/>
                <a:gridCol w="3312368"/>
              </a:tblGrid>
              <a:tr h="831984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MP</a:t>
                      </a:r>
                      <a:endParaRPr lang="pt-BR" sz="2400" dirty="0"/>
                    </a:p>
                  </a:txBody>
                  <a:tcPr anchor="ctr">
                    <a:solidFill>
                      <a:srgbClr val="F9C01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Nova Lei</a:t>
                      </a:r>
                      <a:endParaRPr lang="pt-BR" sz="2400" dirty="0"/>
                    </a:p>
                  </a:txBody>
                  <a:tcPr anchor="ctr">
                    <a:solidFill>
                      <a:srgbClr val="F9C01F"/>
                    </a:solidFill>
                  </a:tcPr>
                </a:tc>
              </a:tr>
              <a:tr h="481675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>
                          <a:solidFill>
                            <a:schemeClr val="bg1"/>
                          </a:solidFill>
                        </a:rPr>
                        <a:t>PG</a:t>
                      </a:r>
                      <a:endParaRPr lang="pt-BR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52A7C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>
                          <a:solidFill>
                            <a:schemeClr val="bg1"/>
                          </a:solidFill>
                        </a:rPr>
                        <a:t>PG</a:t>
                      </a:r>
                      <a:endParaRPr lang="pt-BR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52A7C2"/>
                    </a:solidFill>
                  </a:tcPr>
                </a:tc>
              </a:tr>
              <a:tr h="481675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pt-BR" sz="24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Pesquisa</a:t>
                      </a:r>
                      <a:endParaRPr lang="pt-B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481675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>
                          <a:solidFill>
                            <a:schemeClr val="bg1"/>
                          </a:solidFill>
                        </a:rPr>
                        <a:t>Bioprospecção* </a:t>
                      </a:r>
                      <a:endParaRPr lang="pt-BR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52A7C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pt-BR" sz="24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rgbClr val="52A7C2"/>
                    </a:solidFill>
                  </a:tcPr>
                </a:tc>
              </a:tr>
              <a:tr h="481675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DT</a:t>
                      </a:r>
                      <a:endParaRPr lang="pt-B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DT</a:t>
                      </a:r>
                      <a:endParaRPr lang="pt-BR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683568" y="5589240"/>
            <a:ext cx="77048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600" dirty="0" smtClean="0">
                <a:solidFill>
                  <a:srgbClr val="034A7D"/>
                </a:solidFill>
                <a:latin typeface="BankGothic Lt BT" panose="020B0607020203060204"/>
                <a:ea typeface="Verdana" panose="020B0604030504040204" pitchFamily="34" charset="0"/>
                <a:cs typeface="Verdana" panose="020B0604030504040204" pitchFamily="34" charset="0"/>
              </a:rPr>
              <a:t>*Bioprospecção: atividade exploratória que visa identificar componente do patrimônio genético e informação sobre conhecimento tradicional associado, com potencial de uso comercial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528" y="1484784"/>
            <a:ext cx="8424936" cy="4680520"/>
          </a:xfrm>
          <a:prstGeom prst="rect">
            <a:avLst/>
          </a:prstGeo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pt-BR" sz="2400" dirty="0" smtClean="0">
                <a:solidFill>
                  <a:srgbClr val="034A7D"/>
                </a:solidFill>
                <a:latin typeface="BankGothic Lt BT" panose="020B0607020203060204"/>
                <a:ea typeface="Verdana" panose="020B0604030504040204" pitchFamily="34" charset="0"/>
                <a:cs typeface="Verdana" panose="020B0604030504040204" pitchFamily="34" charset="0"/>
              </a:rPr>
              <a:t>Criação do cadastro</a:t>
            </a:r>
          </a:p>
          <a:p>
            <a:pPr algn="just">
              <a:lnSpc>
                <a:spcPct val="100000"/>
              </a:lnSpc>
            </a:pPr>
            <a:endParaRPr lang="pt-BR" sz="2400" dirty="0" smtClean="0">
              <a:solidFill>
                <a:srgbClr val="034A7D"/>
              </a:solidFill>
              <a:latin typeface="BankGothic Lt BT" panose="020B0607020203060204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pt-BR" sz="2400" dirty="0" smtClean="0">
                <a:solidFill>
                  <a:srgbClr val="034A7D"/>
                </a:solidFill>
                <a:latin typeface="BankGothic Lt BT" panose="020B0607020203060204"/>
                <a:ea typeface="Verdana" panose="020B0604030504040204" pitchFamily="34" charset="0"/>
                <a:cs typeface="Verdana" panose="020B0604030504040204" pitchFamily="34" charset="0"/>
              </a:rPr>
              <a:t>Pesquisa científica não necessita mais de autorização prévia</a:t>
            </a:r>
          </a:p>
          <a:p>
            <a:pPr algn="just">
              <a:lnSpc>
                <a:spcPct val="100000"/>
              </a:lnSpc>
            </a:pPr>
            <a:endParaRPr lang="pt-BR" sz="2400" dirty="0" smtClean="0">
              <a:solidFill>
                <a:srgbClr val="034A7D"/>
              </a:solidFill>
              <a:latin typeface="BankGothic Lt BT" panose="020B0607020203060204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pt-BR" sz="2400" dirty="0" smtClean="0">
                <a:solidFill>
                  <a:srgbClr val="034A7D"/>
                </a:solidFill>
                <a:latin typeface="BankGothic Lt BT" panose="020B0607020203060204"/>
                <a:ea typeface="Verdana" panose="020B0604030504040204" pitchFamily="34" charset="0"/>
                <a:cs typeface="Verdana" panose="020B0604030504040204" pitchFamily="34" charset="0"/>
              </a:rPr>
              <a:t>Responsável pela Repartição de Benefícios (“RB”) = fabricante do produto</a:t>
            </a:r>
          </a:p>
          <a:p>
            <a:pPr algn="just">
              <a:lnSpc>
                <a:spcPct val="100000"/>
              </a:lnSpc>
            </a:pPr>
            <a:endParaRPr lang="pt-BR" sz="2400" dirty="0" smtClean="0">
              <a:solidFill>
                <a:srgbClr val="034A7D"/>
              </a:solidFill>
              <a:latin typeface="BankGothic Lt BT" panose="020B0607020203060204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pt-BR" sz="2400" dirty="0" smtClean="0">
                <a:solidFill>
                  <a:srgbClr val="034A7D"/>
                </a:solidFill>
                <a:latin typeface="BankGothic Lt BT" panose="020B0607020203060204"/>
                <a:ea typeface="Verdana" panose="020B0604030504040204" pitchFamily="34" charset="0"/>
                <a:cs typeface="Verdana" panose="020B0604030504040204" pitchFamily="34" charset="0"/>
              </a:rPr>
              <a:t>Contrato de repartição de benefícios será celebrado somente após o desenvolvimento do produto e se houver sua exploração econô</a:t>
            </a:r>
            <a:r>
              <a:rPr lang="pt-BR" dirty="0" smtClean="0">
                <a:solidFill>
                  <a:srgbClr val="034A7D"/>
                </a:solidFill>
                <a:latin typeface="BankGothic Lt BT" panose="020B0607020203060204"/>
                <a:ea typeface="Verdana" panose="020B0604030504040204" pitchFamily="34" charset="0"/>
                <a:cs typeface="Verdana" panose="020B0604030504040204" pitchFamily="34" charset="0"/>
              </a:rPr>
              <a:t>mica</a:t>
            </a:r>
          </a:p>
          <a:p>
            <a:pPr algn="just">
              <a:lnSpc>
                <a:spcPct val="100000"/>
              </a:lnSpc>
            </a:pPr>
            <a:endParaRPr lang="pt-BR" dirty="0" smtClean="0">
              <a:solidFill>
                <a:srgbClr val="034A7D"/>
              </a:solidFill>
              <a:latin typeface="BankGothic Lt BT" panose="020B0607020203060204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lnSpc>
                <a:spcPct val="100000"/>
              </a:lnSpc>
            </a:pPr>
            <a:endParaRPr lang="pt-BR" dirty="0" smtClean="0">
              <a:solidFill>
                <a:srgbClr val="034A7D"/>
              </a:solidFill>
              <a:latin typeface="BankGothic Lt BT" panose="020B0607020203060204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lnSpc>
                <a:spcPct val="100000"/>
              </a:lnSpc>
            </a:pPr>
            <a:endParaRPr lang="pt-BR" b="1" dirty="0" smtClean="0">
              <a:solidFill>
                <a:srgbClr val="034A7D"/>
              </a:solidFill>
              <a:latin typeface="BankGothic Lt BT" panose="020B0607020203060204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lnSpc>
                <a:spcPct val="100000"/>
              </a:lnSpc>
            </a:pPr>
            <a:endParaRPr lang="pt-BR" sz="1400" b="1" dirty="0" smtClean="0">
              <a:solidFill>
                <a:srgbClr val="034A7D"/>
              </a:solidFill>
              <a:latin typeface="BankGothic Lt BT" panose="020B0607020203060204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lnSpc>
                <a:spcPct val="100000"/>
              </a:lnSpc>
            </a:pPr>
            <a:endParaRPr lang="pt-BR" sz="1400" dirty="0" smtClean="0">
              <a:solidFill>
                <a:srgbClr val="034A7D"/>
              </a:solidFill>
              <a:latin typeface="BankGothic Lt BT" panose="020B0607020203060204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66" name="Rectangle 2"/>
          <p:cNvSpPr txBox="1">
            <a:spLocks noChangeArrowheads="1"/>
          </p:cNvSpPr>
          <p:nvPr/>
        </p:nvSpPr>
        <p:spPr>
          <a:xfrm>
            <a:off x="460278" y="544976"/>
            <a:ext cx="8008938" cy="549275"/>
          </a:xfrm>
          <a:prstGeom prst="rect">
            <a:avLst/>
          </a:prstGeom>
        </p:spPr>
        <p:txBody>
          <a:bodyPr/>
          <a:lstStyle/>
          <a:p>
            <a:pPr marR="0" lvl="0" indent="0" fontAlgn="base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pt-BR" sz="3200" dirty="0" smtClean="0">
              <a:solidFill>
                <a:srgbClr val="01496E"/>
              </a:solidFill>
              <a:latin typeface="BankGothic Lt BT" panose="020B0607020203060204" pitchFamily="34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611560" y="529056"/>
            <a:ext cx="75608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b="1" dirty="0" smtClean="0">
                <a:solidFill>
                  <a:srgbClr val="01496E"/>
                </a:solidFill>
                <a:latin typeface="BankGothic Lt BT" panose="020B0607020203060204" pitchFamily="34" charset="0"/>
              </a:rPr>
              <a:t>Principais Mudanças</a:t>
            </a:r>
            <a:endParaRPr lang="pt-BR" sz="2800" b="1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528" y="1700808"/>
            <a:ext cx="8424936" cy="2808312"/>
          </a:xfrm>
          <a:prstGeom prst="rect">
            <a:avLst/>
          </a:prstGeom>
        </p:spPr>
        <p:txBody>
          <a:bodyPr/>
          <a:lstStyle/>
          <a:p>
            <a:pPr algn="just">
              <a:lnSpc>
                <a:spcPct val="100000"/>
              </a:lnSpc>
            </a:pPr>
            <a:endParaRPr lang="pt-BR" dirty="0" smtClean="0">
              <a:solidFill>
                <a:srgbClr val="034A7D"/>
              </a:solidFill>
              <a:latin typeface="BankGothic Lt BT" panose="020B0607020203060204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pt-BR" sz="2400" b="1" dirty="0" smtClean="0">
                <a:solidFill>
                  <a:srgbClr val="034A7D"/>
                </a:solidFill>
                <a:latin typeface="BankGothic Lt BT" panose="020B0607020203060204"/>
                <a:ea typeface="Verdana" panose="020B0604030504040204" pitchFamily="34" charset="0"/>
                <a:cs typeface="Verdana" panose="020B0604030504040204" pitchFamily="34" charset="0"/>
              </a:rPr>
              <a:t>Adequação</a:t>
            </a:r>
            <a:r>
              <a:rPr lang="pt-BR" sz="2400" dirty="0" smtClean="0">
                <a:solidFill>
                  <a:srgbClr val="034A7D"/>
                </a:solidFill>
                <a:latin typeface="BankGothic Lt BT" panose="020B0607020203060204"/>
                <a:ea typeface="Verdana" panose="020B0604030504040204" pitchFamily="34" charset="0"/>
                <a:cs typeface="Verdana" panose="020B0604030504040204" pitchFamily="34" charset="0"/>
              </a:rPr>
              <a:t> – migração do sistema antigo para o novo</a:t>
            </a:r>
          </a:p>
          <a:p>
            <a:pPr algn="just">
              <a:lnSpc>
                <a:spcPct val="100000"/>
              </a:lnSpc>
            </a:pPr>
            <a:endParaRPr lang="pt-BR" sz="2400" dirty="0" smtClean="0">
              <a:solidFill>
                <a:srgbClr val="034A7D"/>
              </a:solidFill>
              <a:latin typeface="BankGothic Lt BT" panose="020B0607020203060204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lnSpc>
                <a:spcPct val="100000"/>
              </a:lnSpc>
            </a:pPr>
            <a:endParaRPr lang="pt-BR" sz="2400" dirty="0" smtClean="0">
              <a:solidFill>
                <a:srgbClr val="034A7D"/>
              </a:solidFill>
              <a:latin typeface="BankGothic Lt BT" panose="020B0607020203060204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pt-BR" sz="2400" b="1" dirty="0" smtClean="0">
                <a:solidFill>
                  <a:srgbClr val="034A7D"/>
                </a:solidFill>
                <a:latin typeface="BankGothic Lt BT" panose="020B0607020203060204"/>
                <a:ea typeface="Verdana" panose="020B0604030504040204" pitchFamily="34" charset="0"/>
                <a:cs typeface="Verdana" panose="020B0604030504040204" pitchFamily="34" charset="0"/>
              </a:rPr>
              <a:t>Regularização</a:t>
            </a:r>
            <a:r>
              <a:rPr lang="pt-BR" sz="2400" dirty="0" smtClean="0">
                <a:solidFill>
                  <a:srgbClr val="034A7D"/>
                </a:solidFill>
                <a:latin typeface="BankGothic Lt BT" panose="020B0607020203060204"/>
                <a:ea typeface="Verdana" panose="020B0604030504040204" pitchFamily="34" charset="0"/>
                <a:cs typeface="Verdana" panose="020B0604030504040204" pitchFamily="34" charset="0"/>
              </a:rPr>
              <a:t> – para empresas que não estavam no sistema</a:t>
            </a:r>
          </a:p>
          <a:p>
            <a:pPr algn="just">
              <a:lnSpc>
                <a:spcPct val="100000"/>
              </a:lnSpc>
            </a:pPr>
            <a:endParaRPr lang="pt-BR" sz="2400" dirty="0">
              <a:solidFill>
                <a:srgbClr val="034A7D"/>
              </a:solidFill>
              <a:latin typeface="BankGothic Lt BT" panose="020B0607020203060204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 algn="just">
              <a:lnSpc>
                <a:spcPct val="100000"/>
              </a:lnSpc>
            </a:pPr>
            <a:r>
              <a:rPr lang="pt-BR" sz="2400" dirty="0" smtClean="0">
                <a:solidFill>
                  <a:srgbClr val="034A7D"/>
                </a:solidFill>
                <a:latin typeface="BankGothic Lt BT" panose="020B0607020203060204"/>
                <a:ea typeface="Verdana" panose="020B0604030504040204" pitchFamily="34" charset="0"/>
                <a:cs typeface="Verdana" panose="020B0604030504040204" pitchFamily="34" charset="0"/>
              </a:rPr>
              <a:t>Existe a possibilidade das empresas celebrarem Termo de Compromisso e, dependendo do caso: (i) não </a:t>
            </a:r>
            <a:r>
              <a:rPr lang="pt-BR" sz="2400" dirty="0" smtClean="0">
                <a:solidFill>
                  <a:srgbClr val="034A7D"/>
                </a:solidFill>
                <a:latin typeface="BankGothic Lt BT" panose="020B0607020203060204"/>
                <a:ea typeface="Verdana" panose="020B0604030504040204" pitchFamily="34" charset="0"/>
                <a:cs typeface="Verdana" panose="020B0604030504040204" pitchFamily="34" charset="0"/>
              </a:rPr>
              <a:t>sofrer sanções </a:t>
            </a:r>
            <a:r>
              <a:rPr lang="pt-BR" sz="2400" dirty="0" smtClean="0">
                <a:solidFill>
                  <a:srgbClr val="034A7D"/>
                </a:solidFill>
                <a:latin typeface="BankGothic Lt BT" panose="020B0607020203060204"/>
                <a:ea typeface="Verdana" panose="020B0604030504040204" pitchFamily="34" charset="0"/>
                <a:cs typeface="Verdana" panose="020B0604030504040204" pitchFamily="34" charset="0"/>
              </a:rPr>
              <a:t>pela violação da legislação; (</a:t>
            </a:r>
            <a:r>
              <a:rPr lang="pt-BR" sz="2400" dirty="0" err="1" smtClean="0">
                <a:solidFill>
                  <a:srgbClr val="034A7D"/>
                </a:solidFill>
                <a:latin typeface="BankGothic Lt BT" panose="020B0607020203060204"/>
                <a:ea typeface="Verdana" panose="020B0604030504040204" pitchFamily="34" charset="0"/>
                <a:cs typeface="Verdana" panose="020B0604030504040204" pitchFamily="34" charset="0"/>
              </a:rPr>
              <a:t>ii</a:t>
            </a:r>
            <a:r>
              <a:rPr lang="pt-BR" sz="2400" dirty="0" smtClean="0">
                <a:solidFill>
                  <a:srgbClr val="034A7D"/>
                </a:solidFill>
                <a:latin typeface="BankGothic Lt BT" panose="020B0607020203060204"/>
                <a:ea typeface="Verdana" panose="020B0604030504040204" pitchFamily="34" charset="0"/>
                <a:cs typeface="Verdana" panose="020B0604030504040204" pitchFamily="34" charset="0"/>
              </a:rPr>
              <a:t>) ter a exigibilidade </a:t>
            </a:r>
            <a:r>
              <a:rPr lang="pt-BR" sz="2400" dirty="0" smtClean="0">
                <a:solidFill>
                  <a:srgbClr val="034A7D"/>
                </a:solidFill>
                <a:latin typeface="BankGothic Lt BT" panose="020B0607020203060204"/>
                <a:ea typeface="Verdana" panose="020B0604030504040204" pitchFamily="34" charset="0"/>
                <a:cs typeface="Verdana" panose="020B0604030504040204" pitchFamily="34" charset="0"/>
              </a:rPr>
              <a:t>extinta das sanções já aplicadas e </a:t>
            </a:r>
            <a:r>
              <a:rPr lang="pt-BR" sz="2400" dirty="0" smtClean="0">
                <a:solidFill>
                  <a:srgbClr val="034A7D"/>
                </a:solidFill>
                <a:latin typeface="BankGothic Lt BT" panose="020B0607020203060204"/>
                <a:ea typeface="Verdana" panose="020B0604030504040204" pitchFamily="34" charset="0"/>
                <a:cs typeface="Verdana" panose="020B0604030504040204" pitchFamily="34" charset="0"/>
              </a:rPr>
              <a:t>(</a:t>
            </a:r>
            <a:r>
              <a:rPr lang="pt-BR" sz="2400" dirty="0" err="1" smtClean="0">
                <a:solidFill>
                  <a:srgbClr val="034A7D"/>
                </a:solidFill>
                <a:latin typeface="BankGothic Lt BT" panose="020B0607020203060204"/>
                <a:ea typeface="Verdana" panose="020B0604030504040204" pitchFamily="34" charset="0"/>
                <a:cs typeface="Verdana" panose="020B0604030504040204" pitchFamily="34" charset="0"/>
              </a:rPr>
              <a:t>iii</a:t>
            </a:r>
            <a:r>
              <a:rPr lang="pt-BR" sz="2400" dirty="0" smtClean="0">
                <a:solidFill>
                  <a:srgbClr val="034A7D"/>
                </a:solidFill>
                <a:latin typeface="BankGothic Lt BT" panose="020B0607020203060204"/>
                <a:ea typeface="Verdana" panose="020B0604030504040204" pitchFamily="34" charset="0"/>
                <a:cs typeface="Verdana" panose="020B0604030504040204" pitchFamily="34" charset="0"/>
              </a:rPr>
              <a:t>) redução de multas em até 90%   </a:t>
            </a:r>
          </a:p>
          <a:p>
            <a:pPr algn="just">
              <a:lnSpc>
                <a:spcPct val="100000"/>
              </a:lnSpc>
              <a:buNone/>
            </a:pPr>
            <a:endParaRPr lang="pt-BR" sz="2400" b="1" dirty="0" smtClean="0">
              <a:solidFill>
                <a:srgbClr val="034A7D"/>
              </a:solidFill>
              <a:latin typeface="BankGothic Lt BT" panose="020B0607020203060204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lnSpc>
                <a:spcPct val="100000"/>
              </a:lnSpc>
            </a:pPr>
            <a:endParaRPr lang="pt-BR" sz="2400" b="1" dirty="0" smtClean="0">
              <a:solidFill>
                <a:srgbClr val="034A7D"/>
              </a:solidFill>
              <a:latin typeface="BankGothic Lt BT" panose="020B0607020203060204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lnSpc>
                <a:spcPct val="100000"/>
              </a:lnSpc>
            </a:pPr>
            <a:endParaRPr lang="pt-BR" sz="2400" dirty="0" smtClean="0">
              <a:solidFill>
                <a:srgbClr val="034A7D"/>
              </a:solidFill>
              <a:latin typeface="BankGothic Lt BT" panose="020B0607020203060204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66" name="Rectangle 2"/>
          <p:cNvSpPr txBox="1">
            <a:spLocks noChangeArrowheads="1"/>
          </p:cNvSpPr>
          <p:nvPr/>
        </p:nvSpPr>
        <p:spPr>
          <a:xfrm>
            <a:off x="460278" y="544976"/>
            <a:ext cx="8008938" cy="549275"/>
          </a:xfrm>
          <a:prstGeom prst="rect">
            <a:avLst/>
          </a:prstGeom>
        </p:spPr>
        <p:txBody>
          <a:bodyPr/>
          <a:lstStyle/>
          <a:p>
            <a:pPr marR="0" lvl="0" indent="0" fontAlgn="base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pt-BR" sz="3200" dirty="0" smtClean="0">
              <a:solidFill>
                <a:srgbClr val="01496E"/>
              </a:solidFill>
              <a:latin typeface="BankGothic Lt BT" panose="020B0607020203060204" pitchFamily="34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611560" y="529056"/>
            <a:ext cx="75608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b="1" dirty="0" smtClean="0">
                <a:solidFill>
                  <a:srgbClr val="01496E"/>
                </a:solidFill>
                <a:latin typeface="BankGothic Lt BT" panose="020B0607020203060204" pitchFamily="34" charset="0"/>
              </a:rPr>
              <a:t>Regras de Transição</a:t>
            </a:r>
            <a:endParaRPr lang="pt-BR" sz="2800" b="1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528" y="1412776"/>
            <a:ext cx="8424936" cy="3672408"/>
          </a:xfrm>
          <a:prstGeom prst="rect">
            <a:avLst/>
          </a:prstGeom>
        </p:spPr>
        <p:txBody>
          <a:bodyPr/>
          <a:lstStyle/>
          <a:p>
            <a:pPr algn="just">
              <a:lnSpc>
                <a:spcPct val="100000"/>
              </a:lnSpc>
            </a:pPr>
            <a:endParaRPr lang="pt-BR" sz="2400" dirty="0" smtClean="0">
              <a:solidFill>
                <a:srgbClr val="034A7D"/>
              </a:solidFill>
              <a:latin typeface="BankGothic Lt BT" panose="020B0607020203060204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lnSpc>
                <a:spcPct val="100000"/>
              </a:lnSpc>
            </a:pPr>
            <a:endParaRPr lang="pt-BR" sz="2400" dirty="0" smtClean="0">
              <a:solidFill>
                <a:srgbClr val="034A7D"/>
              </a:solidFill>
              <a:latin typeface="BankGothic Lt BT" panose="020B0607020203060204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pt-BR" sz="2400" dirty="0" smtClean="0">
                <a:solidFill>
                  <a:srgbClr val="034A7D"/>
                </a:solidFill>
                <a:latin typeface="BankGothic Lt BT" panose="020B0607020203060204"/>
                <a:ea typeface="Verdana" panose="020B0604030504040204" pitchFamily="34" charset="0"/>
                <a:cs typeface="Verdana" panose="020B0604030504040204" pitchFamily="34" charset="0"/>
              </a:rPr>
              <a:t>RB devida quando o ativo da biodiversidade for elemento principal de agregação de valor ao produto: elemento cuja presença no produto acabado é determinante para a existência das </a:t>
            </a:r>
            <a:r>
              <a:rPr lang="pt-BR" sz="2400" u="sng" dirty="0" smtClean="0">
                <a:solidFill>
                  <a:srgbClr val="034A7D"/>
                </a:solidFill>
                <a:latin typeface="BankGothic Lt BT" panose="020B0607020203060204"/>
                <a:ea typeface="Verdana" panose="020B0604030504040204" pitchFamily="34" charset="0"/>
                <a:cs typeface="Verdana" panose="020B0604030504040204" pitchFamily="34" charset="0"/>
              </a:rPr>
              <a:t>características funcionais</a:t>
            </a:r>
            <a:r>
              <a:rPr lang="pt-BR" sz="2400" dirty="0" smtClean="0">
                <a:solidFill>
                  <a:srgbClr val="034A7D"/>
                </a:solidFill>
                <a:latin typeface="BankGothic Lt BT" panose="020B0607020203060204"/>
                <a:ea typeface="Verdana" panose="020B0604030504040204" pitchFamily="34" charset="0"/>
                <a:cs typeface="Verdana" panose="020B0604030504040204" pitchFamily="34" charset="0"/>
              </a:rPr>
              <a:t> ou para a formação do </a:t>
            </a:r>
            <a:r>
              <a:rPr lang="pt-BR" sz="2400" u="sng" dirty="0" smtClean="0">
                <a:solidFill>
                  <a:srgbClr val="034A7D"/>
                </a:solidFill>
                <a:latin typeface="BankGothic Lt BT" panose="020B0607020203060204"/>
                <a:ea typeface="Verdana" panose="020B0604030504040204" pitchFamily="34" charset="0"/>
                <a:cs typeface="Verdana" panose="020B0604030504040204" pitchFamily="34" charset="0"/>
              </a:rPr>
              <a:t>apelo mercadológico</a:t>
            </a:r>
            <a:endParaRPr lang="pt-BR" sz="1000" u="sng" dirty="0" smtClean="0">
              <a:solidFill>
                <a:srgbClr val="034A7D"/>
              </a:solidFill>
              <a:latin typeface="BankGothic Lt BT" panose="020B0607020203060204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lnSpc>
                <a:spcPct val="100000"/>
              </a:lnSpc>
            </a:pPr>
            <a:endParaRPr lang="pt-BR" sz="1000" dirty="0" smtClean="0">
              <a:solidFill>
                <a:srgbClr val="034A7D"/>
              </a:solidFill>
              <a:latin typeface="BankGothic Lt BT" panose="020B0607020203060204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lnSpc>
                <a:spcPct val="100000"/>
              </a:lnSpc>
            </a:pPr>
            <a:endParaRPr lang="pt-BR" dirty="0" smtClean="0">
              <a:solidFill>
                <a:srgbClr val="034A7D"/>
              </a:solidFill>
              <a:latin typeface="BankGothic Lt BT" panose="020B0607020203060204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lnSpc>
                <a:spcPct val="100000"/>
              </a:lnSpc>
            </a:pPr>
            <a:endParaRPr lang="pt-BR" b="1" dirty="0" smtClean="0">
              <a:solidFill>
                <a:srgbClr val="034A7D"/>
              </a:solidFill>
              <a:latin typeface="BankGothic Lt BT" panose="020B0607020203060204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lnSpc>
                <a:spcPct val="100000"/>
              </a:lnSpc>
            </a:pPr>
            <a:endParaRPr lang="pt-BR" sz="1400" b="1" dirty="0" smtClean="0">
              <a:solidFill>
                <a:srgbClr val="034A7D"/>
              </a:solidFill>
              <a:latin typeface="BankGothic Lt BT" panose="020B0607020203060204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lnSpc>
                <a:spcPct val="100000"/>
              </a:lnSpc>
            </a:pPr>
            <a:endParaRPr lang="pt-BR" sz="1400" dirty="0" smtClean="0">
              <a:solidFill>
                <a:srgbClr val="034A7D"/>
              </a:solidFill>
              <a:latin typeface="BankGothic Lt BT" panose="020B0607020203060204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66" name="Rectangle 2"/>
          <p:cNvSpPr txBox="1">
            <a:spLocks noChangeArrowheads="1"/>
          </p:cNvSpPr>
          <p:nvPr/>
        </p:nvSpPr>
        <p:spPr>
          <a:xfrm>
            <a:off x="460278" y="544976"/>
            <a:ext cx="8008938" cy="549275"/>
          </a:xfrm>
          <a:prstGeom prst="rect">
            <a:avLst/>
          </a:prstGeom>
        </p:spPr>
        <p:txBody>
          <a:bodyPr/>
          <a:lstStyle/>
          <a:p>
            <a:pPr marR="0" lvl="0" indent="0" fontAlgn="base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pt-BR" sz="3200" dirty="0" smtClean="0">
              <a:solidFill>
                <a:srgbClr val="01496E"/>
              </a:solidFill>
              <a:latin typeface="BankGothic Lt BT" panose="020B0607020203060204" pitchFamily="34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611560" y="529056"/>
            <a:ext cx="75608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b="1" dirty="0" smtClean="0">
                <a:solidFill>
                  <a:srgbClr val="01496E"/>
                </a:solidFill>
                <a:latin typeface="BankGothic Lt BT" panose="020B0607020203060204" pitchFamily="34" charset="0"/>
              </a:rPr>
              <a:t>Repartição de benefícios (RB)</a:t>
            </a:r>
            <a:endParaRPr lang="pt-BR" sz="2800" b="1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Rectangle 2"/>
          <p:cNvSpPr txBox="1">
            <a:spLocks noChangeArrowheads="1"/>
          </p:cNvSpPr>
          <p:nvPr/>
        </p:nvSpPr>
        <p:spPr>
          <a:xfrm>
            <a:off x="460278" y="544976"/>
            <a:ext cx="8008938" cy="549275"/>
          </a:xfrm>
          <a:prstGeom prst="rect">
            <a:avLst/>
          </a:prstGeom>
        </p:spPr>
        <p:txBody>
          <a:bodyPr/>
          <a:lstStyle/>
          <a:p>
            <a:pPr marR="0" lvl="0" indent="0" fontAlgn="base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pt-BR" sz="3200" dirty="0" smtClean="0">
              <a:solidFill>
                <a:srgbClr val="01496E"/>
              </a:solidFill>
              <a:latin typeface="BankGothic Lt BT" panose="020B0607020203060204" pitchFamily="34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611560" y="529056"/>
            <a:ext cx="75608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b="1" dirty="0" smtClean="0">
                <a:solidFill>
                  <a:srgbClr val="01496E"/>
                </a:solidFill>
                <a:latin typeface="BankGothic Lt BT" panose="020B0607020203060204" pitchFamily="34" charset="0"/>
              </a:rPr>
              <a:t>RB</a:t>
            </a:r>
            <a:endParaRPr lang="pt-BR" sz="2800" b="1" dirty="0"/>
          </a:p>
        </p:txBody>
      </p:sp>
      <p:graphicFrame>
        <p:nvGraphicFramePr>
          <p:cNvPr id="6" name="Diagrama 5"/>
          <p:cNvGraphicFramePr/>
          <p:nvPr/>
        </p:nvGraphicFramePr>
        <p:xfrm>
          <a:off x="251520" y="1340768"/>
          <a:ext cx="8280920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7749853-AEB3-4FAF-BD55-9FE41A020B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graphicEl>
                                              <a:dgm id="{F7749853-AEB3-4FAF-BD55-9FE41A020BA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09E2410-D748-4904-A3D4-A5204645DB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">
                                            <p:graphicEl>
                                              <a:dgm id="{609E2410-D748-4904-A3D4-A5204645DB0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B732516-6878-44B0-9B79-4E1C695993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6">
                                            <p:graphicEl>
                                              <a:dgm id="{DB732516-6878-44B0-9B79-4E1C695993E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41C52AB-A28B-40FC-A619-ED98F243F7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6">
                                            <p:graphicEl>
                                              <a:dgm id="{C41C52AB-A28B-40FC-A619-ED98F243F78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 uiExpand="1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7544" y="1196752"/>
            <a:ext cx="7920880" cy="432048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50000"/>
              </a:lnSpc>
            </a:pPr>
            <a:endParaRPr lang="pt-BR" sz="2600" dirty="0" smtClean="0">
              <a:solidFill>
                <a:srgbClr val="034A7D"/>
              </a:solidFill>
              <a:latin typeface="BankGothic Lt BT" panose="020B0607020203060204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50000"/>
              </a:lnSpc>
            </a:pPr>
            <a:r>
              <a:rPr lang="pt-BR" sz="2600" dirty="0" smtClean="0">
                <a:solidFill>
                  <a:srgbClr val="034A7D"/>
                </a:solidFill>
                <a:latin typeface="BankGothic Lt BT" panose="020B0607020203060204"/>
                <a:ea typeface="Verdana" panose="020B0604030504040204" pitchFamily="34" charset="0"/>
                <a:cs typeface="Verdana" panose="020B0604030504040204" pitchFamily="34" charset="0"/>
              </a:rPr>
              <a:t>Primeiro lugar da lista dos 17 países megadiversos do mundo</a:t>
            </a:r>
          </a:p>
          <a:p>
            <a:pPr>
              <a:lnSpc>
                <a:spcPct val="150000"/>
              </a:lnSpc>
            </a:pPr>
            <a:r>
              <a:rPr lang="pt-BR" sz="2600" dirty="0" smtClean="0">
                <a:solidFill>
                  <a:srgbClr val="034A7D"/>
                </a:solidFill>
                <a:latin typeface="BankGothic Lt BT" panose="020B0607020203060204"/>
                <a:ea typeface="Verdana" panose="020B0604030504040204" pitchFamily="34" charset="0"/>
                <a:cs typeface="Verdana" panose="020B0604030504040204" pitchFamily="34" charset="0"/>
              </a:rPr>
              <a:t>Possui aproximadamente 19% das espécies de plantas conhecidas</a:t>
            </a:r>
          </a:p>
          <a:p>
            <a:pPr>
              <a:lnSpc>
                <a:spcPct val="150000"/>
              </a:lnSpc>
            </a:pPr>
            <a:r>
              <a:rPr lang="pt-BR" sz="2600" dirty="0" smtClean="0">
                <a:solidFill>
                  <a:srgbClr val="034A7D"/>
                </a:solidFill>
                <a:latin typeface="BankGothic Lt BT" panose="020B0607020203060204"/>
                <a:ea typeface="Verdana" panose="020B0604030504040204" pitchFamily="34" charset="0"/>
                <a:cs typeface="Verdana" panose="020B0604030504040204" pitchFamily="34" charset="0"/>
              </a:rPr>
              <a:t>Detém a mais rica flora mundial</a:t>
            </a:r>
            <a:endParaRPr lang="pt-PT" sz="2600" dirty="0" smtClean="0">
              <a:cs typeface="Times New Roman" pitchFamily="18" charset="0"/>
            </a:endParaRPr>
          </a:p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endParaRPr lang="pt-BR" sz="1800" dirty="0" smtClean="0"/>
          </a:p>
        </p:txBody>
      </p:sp>
      <p:sp>
        <p:nvSpPr>
          <p:cNvPr id="166" name="Rectangle 2"/>
          <p:cNvSpPr txBox="1">
            <a:spLocks noChangeArrowheads="1"/>
          </p:cNvSpPr>
          <p:nvPr/>
        </p:nvSpPr>
        <p:spPr>
          <a:xfrm>
            <a:off x="460278" y="544976"/>
            <a:ext cx="8008938" cy="549275"/>
          </a:xfrm>
          <a:prstGeom prst="rect">
            <a:avLst/>
          </a:prstGeom>
        </p:spPr>
        <p:txBody>
          <a:bodyPr/>
          <a:lstStyle/>
          <a:p>
            <a:pPr marR="0" lvl="0" indent="0" fontAlgn="base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pt-BR" sz="3200" dirty="0" smtClean="0">
              <a:solidFill>
                <a:srgbClr val="01496E"/>
              </a:solidFill>
              <a:latin typeface="BankGothic Lt BT" panose="020B0607020203060204" pitchFamily="34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611561" y="529056"/>
            <a:ext cx="56166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b="1" dirty="0" smtClean="0">
                <a:solidFill>
                  <a:srgbClr val="01496E"/>
                </a:solidFill>
                <a:latin typeface="BankGothic Lt BT" panose="020B0607020203060204" pitchFamily="34" charset="0"/>
              </a:rPr>
              <a:t>Brasil – País Megadiverso</a:t>
            </a:r>
            <a:endParaRPr lang="pt-BR" sz="2800" b="1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528" y="1340768"/>
            <a:ext cx="8424936" cy="4680520"/>
          </a:xfrm>
          <a:prstGeom prst="rect">
            <a:avLst/>
          </a:prstGeo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pt-BR" sz="2400" dirty="0" smtClean="0">
                <a:solidFill>
                  <a:srgbClr val="034A7D"/>
                </a:solidFill>
                <a:latin typeface="BankGothic Lt BT" panose="020B0607020203060204"/>
                <a:ea typeface="Verdana" panose="020B0604030504040204" pitchFamily="34" charset="0"/>
                <a:cs typeface="Verdana" panose="020B0604030504040204" pitchFamily="34" charset="0"/>
              </a:rPr>
              <a:t>Não será considerada determinante para a existência das características funcionais a utilização de patrimônio genético, exclusivamente como excipientes, veículos ou outras substâncias inertes, que não determinem funcionalidade. </a:t>
            </a:r>
          </a:p>
          <a:p>
            <a:pPr algn="just">
              <a:lnSpc>
                <a:spcPct val="100000"/>
              </a:lnSpc>
            </a:pPr>
            <a:endParaRPr lang="pt-BR" sz="2400" dirty="0" smtClean="0">
              <a:solidFill>
                <a:srgbClr val="034A7D"/>
              </a:solidFill>
              <a:latin typeface="BankGothic Lt BT" panose="020B0607020203060204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pt-BR" sz="2400" dirty="0" smtClean="0">
                <a:solidFill>
                  <a:srgbClr val="034A7D"/>
                </a:solidFill>
                <a:latin typeface="BankGothic Lt BT" panose="020B0607020203060204"/>
                <a:ea typeface="Verdana" panose="020B0604030504040204" pitchFamily="34" charset="0"/>
                <a:cs typeface="Verdana" panose="020B0604030504040204" pitchFamily="34" charset="0"/>
              </a:rPr>
              <a:t>A substância oriunda do metabolismo de microrganismo não será considerada determinante para a existência das características funcionais quando for idêntica à substância de origem fóssil já existente e utilizada em substituição a esta.</a:t>
            </a:r>
            <a:endParaRPr lang="pt-BR" sz="1000" dirty="0" smtClean="0">
              <a:solidFill>
                <a:srgbClr val="034A7D"/>
              </a:solidFill>
              <a:latin typeface="BankGothic Lt BT" panose="020B0607020203060204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lnSpc>
                <a:spcPct val="100000"/>
              </a:lnSpc>
            </a:pPr>
            <a:endParaRPr lang="pt-BR" sz="1000" dirty="0" smtClean="0">
              <a:solidFill>
                <a:srgbClr val="034A7D"/>
              </a:solidFill>
              <a:latin typeface="BankGothic Lt BT" panose="020B0607020203060204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lnSpc>
                <a:spcPct val="100000"/>
              </a:lnSpc>
            </a:pPr>
            <a:endParaRPr lang="pt-BR" dirty="0" smtClean="0">
              <a:solidFill>
                <a:srgbClr val="034A7D"/>
              </a:solidFill>
              <a:latin typeface="BankGothic Lt BT" panose="020B0607020203060204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lnSpc>
                <a:spcPct val="100000"/>
              </a:lnSpc>
            </a:pPr>
            <a:endParaRPr lang="pt-BR" b="1" dirty="0" smtClean="0">
              <a:solidFill>
                <a:srgbClr val="034A7D"/>
              </a:solidFill>
              <a:latin typeface="BankGothic Lt BT" panose="020B0607020203060204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lnSpc>
                <a:spcPct val="100000"/>
              </a:lnSpc>
            </a:pPr>
            <a:endParaRPr lang="pt-BR" sz="1400" b="1" dirty="0" smtClean="0">
              <a:solidFill>
                <a:srgbClr val="034A7D"/>
              </a:solidFill>
              <a:latin typeface="BankGothic Lt BT" panose="020B0607020203060204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lnSpc>
                <a:spcPct val="100000"/>
              </a:lnSpc>
            </a:pPr>
            <a:endParaRPr lang="pt-BR" sz="1400" dirty="0" smtClean="0">
              <a:solidFill>
                <a:srgbClr val="034A7D"/>
              </a:solidFill>
              <a:latin typeface="BankGothic Lt BT" panose="020B0607020203060204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66" name="Rectangle 2"/>
          <p:cNvSpPr txBox="1">
            <a:spLocks noChangeArrowheads="1"/>
          </p:cNvSpPr>
          <p:nvPr/>
        </p:nvSpPr>
        <p:spPr>
          <a:xfrm>
            <a:off x="460278" y="544976"/>
            <a:ext cx="8008938" cy="549275"/>
          </a:xfrm>
          <a:prstGeom prst="rect">
            <a:avLst/>
          </a:prstGeom>
        </p:spPr>
        <p:txBody>
          <a:bodyPr/>
          <a:lstStyle/>
          <a:p>
            <a:pPr marR="0" lvl="0" indent="0" fontAlgn="base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pt-BR" sz="3200" dirty="0" smtClean="0">
              <a:solidFill>
                <a:srgbClr val="01496E"/>
              </a:solidFill>
              <a:latin typeface="BankGothic Lt BT" panose="020B0607020203060204" pitchFamily="34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611560" y="529056"/>
            <a:ext cx="75608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b="1" dirty="0" smtClean="0">
                <a:solidFill>
                  <a:srgbClr val="01496E"/>
                </a:solidFill>
                <a:latin typeface="BankGothic Lt BT" panose="020B0607020203060204" pitchFamily="34" charset="0"/>
              </a:rPr>
              <a:t>RB</a:t>
            </a:r>
            <a:endParaRPr lang="pt-BR" sz="2800" b="1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528" y="1052736"/>
            <a:ext cx="8424936" cy="4680520"/>
          </a:xfrm>
          <a:prstGeom prst="rect">
            <a:avLst/>
          </a:prstGeo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pt-BR" sz="2400" dirty="0" smtClean="0">
                <a:solidFill>
                  <a:srgbClr val="034A7D"/>
                </a:solidFill>
                <a:latin typeface="BankGothic Lt BT" panose="020B0607020203060204"/>
                <a:ea typeface="Verdana" panose="020B0604030504040204" pitchFamily="34" charset="0"/>
                <a:cs typeface="Verdana" panose="020B0604030504040204" pitchFamily="34" charset="0"/>
              </a:rPr>
              <a:t>Monetária e não monetária</a:t>
            </a:r>
          </a:p>
          <a:p>
            <a:pPr algn="just">
              <a:lnSpc>
                <a:spcPct val="100000"/>
              </a:lnSpc>
            </a:pPr>
            <a:endParaRPr lang="pt-BR" sz="2400" dirty="0" smtClean="0">
              <a:solidFill>
                <a:srgbClr val="034A7D"/>
              </a:solidFill>
              <a:latin typeface="BankGothic Lt BT" panose="020B0607020203060204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pt-BR" sz="2400" dirty="0" smtClean="0">
                <a:solidFill>
                  <a:srgbClr val="034A7D"/>
                </a:solidFill>
                <a:latin typeface="BankGothic Lt BT" panose="020B0607020203060204"/>
                <a:ea typeface="Verdana" panose="020B0604030504040204" pitchFamily="34" charset="0"/>
                <a:cs typeface="Verdana" panose="020B0604030504040204" pitchFamily="34" charset="0"/>
              </a:rPr>
              <a:t>1% da receita líquida da comercialização do produto</a:t>
            </a:r>
          </a:p>
          <a:p>
            <a:pPr algn="just">
              <a:lnSpc>
                <a:spcPct val="100000"/>
              </a:lnSpc>
            </a:pPr>
            <a:endParaRPr lang="pt-BR" sz="2400" dirty="0" smtClean="0">
              <a:solidFill>
                <a:srgbClr val="034A7D"/>
              </a:solidFill>
              <a:latin typeface="BankGothic Lt BT" panose="020B0607020203060204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pt-BR" sz="2400" dirty="0" smtClean="0">
                <a:solidFill>
                  <a:srgbClr val="034A7D"/>
                </a:solidFill>
                <a:latin typeface="BankGothic Lt BT" panose="020B0607020203060204"/>
                <a:ea typeface="Verdana" panose="020B0604030504040204" pitchFamily="34" charset="0"/>
                <a:cs typeface="Verdana" panose="020B0604030504040204" pitchFamily="34" charset="0"/>
              </a:rPr>
              <a:t>Possibilidade de redução via acordo setorial</a:t>
            </a:r>
          </a:p>
          <a:p>
            <a:pPr algn="just">
              <a:lnSpc>
                <a:spcPct val="100000"/>
              </a:lnSpc>
            </a:pPr>
            <a:endParaRPr lang="pt-BR" sz="2400" dirty="0" smtClean="0">
              <a:solidFill>
                <a:srgbClr val="034A7D"/>
              </a:solidFill>
              <a:latin typeface="BankGothic Lt BT" panose="020B0607020203060204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pt-BR" sz="2400" dirty="0" smtClean="0">
                <a:solidFill>
                  <a:srgbClr val="034A7D"/>
                </a:solidFill>
                <a:latin typeface="BankGothic Lt BT" panose="020B0607020203060204"/>
                <a:ea typeface="Verdana" panose="020B0604030504040204" pitchFamily="34" charset="0"/>
                <a:cs typeface="Verdana" panose="020B0604030504040204" pitchFamily="34" charset="0"/>
              </a:rPr>
              <a:t>Se monetária e relacionada com PG           FNRB </a:t>
            </a:r>
          </a:p>
          <a:p>
            <a:pPr algn="just">
              <a:lnSpc>
                <a:spcPct val="100000"/>
              </a:lnSpc>
            </a:pPr>
            <a:endParaRPr lang="pt-BR" sz="2400" dirty="0" smtClean="0">
              <a:solidFill>
                <a:srgbClr val="034A7D"/>
              </a:solidFill>
              <a:latin typeface="BankGothic Lt BT" panose="020B0607020203060204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pt-BR" sz="2400" dirty="0" smtClean="0">
                <a:solidFill>
                  <a:srgbClr val="034A7D"/>
                </a:solidFill>
                <a:latin typeface="BankGothic Lt BT" panose="020B0607020203060204"/>
                <a:ea typeface="Verdana" panose="020B0604030504040204" pitchFamily="34" charset="0"/>
                <a:cs typeface="Verdana" panose="020B0604030504040204" pitchFamily="34" charset="0"/>
              </a:rPr>
              <a:t>Se monetária e relacionada com CTA </a:t>
            </a:r>
          </a:p>
          <a:p>
            <a:pPr algn="just">
              <a:lnSpc>
                <a:spcPct val="100000"/>
              </a:lnSpc>
            </a:pPr>
            <a:endParaRPr lang="pt-BR" sz="2400" dirty="0" smtClean="0">
              <a:solidFill>
                <a:srgbClr val="034A7D"/>
              </a:solidFill>
              <a:latin typeface="BankGothic Lt BT" panose="020B0607020203060204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 algn="just">
              <a:lnSpc>
                <a:spcPct val="100000"/>
              </a:lnSpc>
            </a:pPr>
            <a:r>
              <a:rPr lang="pt-BR" sz="2400" dirty="0" smtClean="0">
                <a:solidFill>
                  <a:srgbClr val="034A7D"/>
                </a:solidFill>
                <a:latin typeface="BankGothic Lt BT" panose="020B0607020203060204"/>
                <a:ea typeface="Verdana" panose="020B0604030504040204" pitchFamily="34" charset="0"/>
                <a:cs typeface="Verdana" panose="020B0604030504040204" pitchFamily="34" charset="0"/>
              </a:rPr>
              <a:t>Provedor não identificado            FNRB</a:t>
            </a:r>
          </a:p>
          <a:p>
            <a:pPr lvl="1" algn="just">
              <a:lnSpc>
                <a:spcPct val="100000"/>
              </a:lnSpc>
            </a:pPr>
            <a:r>
              <a:rPr lang="pt-BR" sz="2400" dirty="0" smtClean="0">
                <a:solidFill>
                  <a:srgbClr val="034A7D"/>
                </a:solidFill>
                <a:latin typeface="BankGothic Lt BT" panose="020B0607020203060204"/>
                <a:ea typeface="Verdana" panose="020B0604030504040204" pitchFamily="34" charset="0"/>
                <a:cs typeface="Verdana" panose="020B0604030504040204" pitchFamily="34" charset="0"/>
              </a:rPr>
              <a:t>Provedor identificado           provedor + 0,5% para o FNRB</a:t>
            </a:r>
          </a:p>
          <a:p>
            <a:pPr algn="just">
              <a:lnSpc>
                <a:spcPct val="100000"/>
              </a:lnSpc>
            </a:pPr>
            <a:endParaRPr lang="pt-BR" dirty="0" smtClean="0">
              <a:solidFill>
                <a:srgbClr val="034A7D"/>
              </a:solidFill>
              <a:latin typeface="BankGothic Lt BT" panose="020B0607020203060204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lnSpc>
                <a:spcPct val="100000"/>
              </a:lnSpc>
            </a:pPr>
            <a:endParaRPr lang="pt-BR" sz="1000" dirty="0" smtClean="0">
              <a:solidFill>
                <a:srgbClr val="034A7D"/>
              </a:solidFill>
              <a:latin typeface="BankGothic Lt BT" panose="020B0607020203060204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lnSpc>
                <a:spcPct val="100000"/>
              </a:lnSpc>
            </a:pPr>
            <a:endParaRPr lang="pt-BR" sz="1000" dirty="0" smtClean="0">
              <a:solidFill>
                <a:srgbClr val="034A7D"/>
              </a:solidFill>
              <a:latin typeface="BankGothic Lt BT" panose="020B0607020203060204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lnSpc>
                <a:spcPct val="100000"/>
              </a:lnSpc>
            </a:pPr>
            <a:endParaRPr lang="pt-BR" dirty="0" smtClean="0">
              <a:solidFill>
                <a:srgbClr val="034A7D"/>
              </a:solidFill>
              <a:latin typeface="BankGothic Lt BT" panose="020B0607020203060204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lnSpc>
                <a:spcPct val="100000"/>
              </a:lnSpc>
            </a:pPr>
            <a:endParaRPr lang="pt-BR" b="1" dirty="0" smtClean="0">
              <a:solidFill>
                <a:srgbClr val="034A7D"/>
              </a:solidFill>
              <a:latin typeface="BankGothic Lt BT" panose="020B0607020203060204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lnSpc>
                <a:spcPct val="100000"/>
              </a:lnSpc>
            </a:pPr>
            <a:endParaRPr lang="pt-BR" sz="1400" b="1" dirty="0" smtClean="0">
              <a:solidFill>
                <a:srgbClr val="034A7D"/>
              </a:solidFill>
              <a:latin typeface="BankGothic Lt BT" panose="020B0607020203060204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lnSpc>
                <a:spcPct val="100000"/>
              </a:lnSpc>
            </a:pPr>
            <a:endParaRPr lang="pt-BR" sz="1400" dirty="0" smtClean="0">
              <a:solidFill>
                <a:srgbClr val="034A7D"/>
              </a:solidFill>
              <a:latin typeface="BankGothic Lt BT" panose="020B0607020203060204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66" name="Rectangle 2"/>
          <p:cNvSpPr txBox="1">
            <a:spLocks noChangeArrowheads="1"/>
          </p:cNvSpPr>
          <p:nvPr/>
        </p:nvSpPr>
        <p:spPr>
          <a:xfrm>
            <a:off x="460278" y="544976"/>
            <a:ext cx="8008938" cy="549275"/>
          </a:xfrm>
          <a:prstGeom prst="rect">
            <a:avLst/>
          </a:prstGeom>
        </p:spPr>
        <p:txBody>
          <a:bodyPr/>
          <a:lstStyle/>
          <a:p>
            <a:pPr marR="0" lvl="0" indent="0" fontAlgn="base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pt-BR" sz="3200" dirty="0" smtClean="0">
              <a:solidFill>
                <a:srgbClr val="01496E"/>
              </a:solidFill>
              <a:latin typeface="BankGothic Lt BT" panose="020B0607020203060204" pitchFamily="34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611560" y="529056"/>
            <a:ext cx="75608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b="1" dirty="0" smtClean="0">
                <a:solidFill>
                  <a:srgbClr val="01496E"/>
                </a:solidFill>
                <a:latin typeface="BankGothic Lt BT" panose="020B0607020203060204" pitchFamily="34" charset="0"/>
              </a:rPr>
              <a:t>RB</a:t>
            </a:r>
            <a:endParaRPr lang="pt-BR" sz="2800" b="1" dirty="0"/>
          </a:p>
        </p:txBody>
      </p:sp>
      <p:sp>
        <p:nvSpPr>
          <p:cNvPr id="5" name="Seta para a direita 4"/>
          <p:cNvSpPr/>
          <p:nvPr/>
        </p:nvSpPr>
        <p:spPr bwMode="auto">
          <a:xfrm>
            <a:off x="5868144" y="3717032"/>
            <a:ext cx="576064" cy="360040"/>
          </a:xfrm>
          <a:prstGeom prst="rightArrow">
            <a:avLst/>
          </a:prstGeom>
          <a:solidFill>
            <a:srgbClr val="FFC0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54000" tIns="36000" rIns="54000" bIns="36000" rtlCol="0" anchor="ctr"/>
          <a:lstStyle/>
          <a:p>
            <a:pPr algn="ctr"/>
            <a:endParaRPr lang="pt-BR" sz="1200" dirty="0">
              <a:latin typeface="Verdana" pitchFamily="34" charset="0"/>
            </a:endParaRPr>
          </a:p>
        </p:txBody>
      </p:sp>
      <p:sp>
        <p:nvSpPr>
          <p:cNvPr id="6" name="Seta para a direita 5"/>
          <p:cNvSpPr/>
          <p:nvPr/>
        </p:nvSpPr>
        <p:spPr bwMode="auto">
          <a:xfrm>
            <a:off x="4391980" y="5892168"/>
            <a:ext cx="576064" cy="360040"/>
          </a:xfrm>
          <a:prstGeom prst="rightArrow">
            <a:avLst/>
          </a:prstGeom>
          <a:solidFill>
            <a:srgbClr val="FFC0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54000" tIns="36000" rIns="54000" bIns="36000" rtlCol="0" anchor="ctr"/>
          <a:lstStyle/>
          <a:p>
            <a:pPr algn="ctr"/>
            <a:endParaRPr lang="pt-BR" sz="1200" dirty="0">
              <a:latin typeface="Verdana" pitchFamily="34" charset="0"/>
            </a:endParaRPr>
          </a:p>
        </p:txBody>
      </p:sp>
      <p:sp>
        <p:nvSpPr>
          <p:cNvPr id="7" name="Seta para a direita 6"/>
          <p:cNvSpPr/>
          <p:nvPr/>
        </p:nvSpPr>
        <p:spPr bwMode="auto">
          <a:xfrm>
            <a:off x="4860032" y="5452672"/>
            <a:ext cx="576064" cy="360040"/>
          </a:xfrm>
          <a:prstGeom prst="rightArrow">
            <a:avLst/>
          </a:prstGeom>
          <a:solidFill>
            <a:srgbClr val="FFC0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54000" tIns="36000" rIns="54000" bIns="36000" rtlCol="0" anchor="ctr"/>
          <a:lstStyle/>
          <a:p>
            <a:pPr algn="ctr"/>
            <a:endParaRPr lang="pt-BR" sz="1200" dirty="0">
              <a:latin typeface="Verdana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528" y="1412776"/>
            <a:ext cx="8424936" cy="2376264"/>
          </a:xfrm>
          <a:prstGeom prst="rect">
            <a:avLst/>
          </a:prstGeom>
        </p:spPr>
        <p:txBody>
          <a:bodyPr/>
          <a:lstStyle/>
          <a:p>
            <a:pPr algn="just">
              <a:lnSpc>
                <a:spcPct val="100000"/>
              </a:lnSpc>
            </a:pPr>
            <a:endParaRPr lang="pt-BR" sz="1000" dirty="0" smtClean="0">
              <a:solidFill>
                <a:srgbClr val="034A7D"/>
              </a:solidFill>
              <a:latin typeface="BankGothic Lt BT" panose="020B0607020203060204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pt-BR" sz="2400" dirty="0">
                <a:solidFill>
                  <a:srgbClr val="034A7D"/>
                </a:solidFill>
                <a:latin typeface="BankGothic Lt BT" panose="020B0607020203060204"/>
                <a:ea typeface="Verdana" panose="020B0604030504040204" pitchFamily="34" charset="0"/>
                <a:cs typeface="Verdana" panose="020B0604030504040204" pitchFamily="34" charset="0"/>
              </a:rPr>
              <a:t>Quando há RB de CTA não há RB de </a:t>
            </a:r>
            <a:r>
              <a:rPr lang="pt-BR" sz="2400" dirty="0" smtClean="0">
                <a:solidFill>
                  <a:srgbClr val="034A7D"/>
                </a:solidFill>
                <a:latin typeface="BankGothic Lt BT" panose="020B0607020203060204"/>
                <a:ea typeface="Verdana" panose="020B0604030504040204" pitchFamily="34" charset="0"/>
                <a:cs typeface="Verdana" panose="020B0604030504040204" pitchFamily="34" charset="0"/>
              </a:rPr>
              <a:t>PG</a:t>
            </a:r>
          </a:p>
          <a:p>
            <a:pPr algn="just">
              <a:lnSpc>
                <a:spcPct val="100000"/>
              </a:lnSpc>
            </a:pPr>
            <a:endParaRPr lang="pt-BR" sz="2400" dirty="0">
              <a:solidFill>
                <a:srgbClr val="034A7D"/>
              </a:solidFill>
              <a:latin typeface="BankGothic Lt BT" panose="020B0607020203060204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pt-BR" sz="2400" dirty="0" smtClean="0">
                <a:solidFill>
                  <a:srgbClr val="034A7D"/>
                </a:solidFill>
                <a:latin typeface="BankGothic Lt BT" panose="020B0607020203060204"/>
                <a:ea typeface="Verdana" panose="020B0604030504040204" pitchFamily="34" charset="0"/>
                <a:cs typeface="Verdana" panose="020B0604030504040204" pitchFamily="34" charset="0"/>
              </a:rPr>
              <a:t>Fontes </a:t>
            </a:r>
            <a:r>
              <a:rPr lang="pt-BR" sz="2400" dirty="0" smtClean="0">
                <a:solidFill>
                  <a:srgbClr val="034A7D"/>
                </a:solidFill>
                <a:latin typeface="BankGothic Lt BT" panose="020B0607020203060204"/>
                <a:ea typeface="Verdana" panose="020B0604030504040204" pitchFamily="34" charset="0"/>
                <a:cs typeface="Verdana" panose="020B0604030504040204" pitchFamily="34" charset="0"/>
              </a:rPr>
              <a:t>secundárias são acesso ao CTA</a:t>
            </a:r>
          </a:p>
          <a:p>
            <a:pPr algn="just">
              <a:lnSpc>
                <a:spcPct val="100000"/>
              </a:lnSpc>
            </a:pPr>
            <a:endParaRPr lang="pt-BR" sz="2400" dirty="0" smtClean="0">
              <a:solidFill>
                <a:srgbClr val="034A7D"/>
              </a:solidFill>
              <a:latin typeface="BankGothic Lt BT" panose="020B0607020203060204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lnSpc>
                <a:spcPct val="100000"/>
              </a:lnSpc>
            </a:pPr>
            <a:endParaRPr lang="pt-BR" sz="2400" dirty="0" smtClean="0">
              <a:solidFill>
                <a:srgbClr val="034A7D"/>
              </a:solidFill>
              <a:latin typeface="BankGothic Lt BT" panose="020B0607020203060204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lnSpc>
                <a:spcPct val="100000"/>
              </a:lnSpc>
            </a:pPr>
            <a:endParaRPr lang="pt-BR" sz="2400" b="1" dirty="0" smtClean="0">
              <a:solidFill>
                <a:srgbClr val="034A7D"/>
              </a:solidFill>
              <a:latin typeface="BankGothic Lt BT" panose="020B0607020203060204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lnSpc>
                <a:spcPct val="100000"/>
              </a:lnSpc>
            </a:pPr>
            <a:endParaRPr lang="pt-BR" sz="1400" b="1" dirty="0" smtClean="0">
              <a:solidFill>
                <a:srgbClr val="034A7D"/>
              </a:solidFill>
              <a:latin typeface="BankGothic Lt BT" panose="020B0607020203060204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lnSpc>
                <a:spcPct val="100000"/>
              </a:lnSpc>
            </a:pPr>
            <a:endParaRPr lang="pt-BR" sz="1400" dirty="0" smtClean="0">
              <a:solidFill>
                <a:srgbClr val="034A7D"/>
              </a:solidFill>
              <a:latin typeface="BankGothic Lt BT" panose="020B0607020203060204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66" name="Rectangle 2"/>
          <p:cNvSpPr txBox="1">
            <a:spLocks noChangeArrowheads="1"/>
          </p:cNvSpPr>
          <p:nvPr/>
        </p:nvSpPr>
        <p:spPr>
          <a:xfrm>
            <a:off x="460278" y="544976"/>
            <a:ext cx="8008938" cy="549275"/>
          </a:xfrm>
          <a:prstGeom prst="rect">
            <a:avLst/>
          </a:prstGeom>
        </p:spPr>
        <p:txBody>
          <a:bodyPr/>
          <a:lstStyle/>
          <a:p>
            <a:pPr marR="0" lvl="0" indent="0" fontAlgn="base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pt-BR" sz="3200" dirty="0" smtClean="0">
              <a:solidFill>
                <a:srgbClr val="01496E"/>
              </a:solidFill>
              <a:latin typeface="BankGothic Lt BT" panose="020B0607020203060204" pitchFamily="34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611560" y="529056"/>
            <a:ext cx="75608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b="1" dirty="0" smtClean="0">
                <a:solidFill>
                  <a:srgbClr val="01496E"/>
                </a:solidFill>
                <a:latin typeface="BankGothic Lt BT" panose="020B0607020203060204" pitchFamily="34" charset="0"/>
              </a:rPr>
              <a:t>RB</a:t>
            </a:r>
            <a:endParaRPr lang="pt-BR" sz="2800" b="1" dirty="0"/>
          </a:p>
        </p:txBody>
      </p:sp>
    </p:spTree>
    <p:extLst>
      <p:ext uri="{BB962C8B-B14F-4D97-AF65-F5344CB8AC3E}">
        <p14:creationId xmlns:p14="http://schemas.microsoft.com/office/powerpoint/2010/main" val="231808123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1520" y="1556792"/>
            <a:ext cx="8424936" cy="5040560"/>
          </a:xfrm>
          <a:prstGeom prst="rect">
            <a:avLst/>
          </a:prstGeo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pt-BR" sz="2400" dirty="0" smtClean="0">
                <a:solidFill>
                  <a:srgbClr val="034A7D"/>
                </a:solidFill>
                <a:latin typeface="BankGothic Lt BT" panose="020B0607020203060204"/>
                <a:ea typeface="Verdana" panose="020B0604030504040204" pitchFamily="34" charset="0"/>
                <a:cs typeface="Verdana" panose="020B0604030504040204" pitchFamily="34" charset="0"/>
              </a:rPr>
              <a:t>Coordenar a elaboração e a implementação de políticas para a gestão do acesso ao patrimônio genético (PG) e ao conhecimento tradicional associado (CTA) e da repartição de benefícios (RB)</a:t>
            </a:r>
          </a:p>
          <a:p>
            <a:pPr algn="just">
              <a:lnSpc>
                <a:spcPct val="100000"/>
              </a:lnSpc>
            </a:pPr>
            <a:endParaRPr lang="pt-BR" sz="2400" dirty="0" smtClean="0">
              <a:solidFill>
                <a:srgbClr val="034A7D"/>
              </a:solidFill>
              <a:latin typeface="BankGothic Lt BT" panose="020B0607020203060204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pt-BR" sz="2400" dirty="0" smtClean="0">
                <a:solidFill>
                  <a:srgbClr val="034A7D"/>
                </a:solidFill>
                <a:latin typeface="BankGothic Lt BT" panose="020B0607020203060204"/>
                <a:ea typeface="Verdana" panose="020B0604030504040204" pitchFamily="34" charset="0"/>
                <a:cs typeface="Verdana" panose="020B0604030504040204" pitchFamily="34" charset="0"/>
              </a:rPr>
              <a:t>Estabelecer normas técnicas, diretrizes e critérios para elaboração e cumprimento do acordo de RB</a:t>
            </a:r>
          </a:p>
          <a:p>
            <a:pPr algn="just">
              <a:lnSpc>
                <a:spcPct val="100000"/>
              </a:lnSpc>
            </a:pPr>
            <a:endParaRPr lang="pt-BR" sz="2400" dirty="0" smtClean="0">
              <a:solidFill>
                <a:srgbClr val="034A7D"/>
              </a:solidFill>
              <a:latin typeface="BankGothic Lt BT" panose="020B0607020203060204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pt-BR" sz="2400" dirty="0" smtClean="0">
                <a:solidFill>
                  <a:srgbClr val="034A7D"/>
                </a:solidFill>
                <a:latin typeface="BankGothic Lt BT" panose="020B0607020203060204"/>
                <a:ea typeface="Verdana" panose="020B0604030504040204" pitchFamily="34" charset="0"/>
                <a:cs typeface="Verdana" panose="020B0604030504040204" pitchFamily="34" charset="0"/>
              </a:rPr>
              <a:t>Estabelecer critérios para a criação de banco de dados para o registro de informação sobre PG e CTA</a:t>
            </a:r>
          </a:p>
          <a:p>
            <a:pPr algn="just">
              <a:lnSpc>
                <a:spcPct val="100000"/>
              </a:lnSpc>
            </a:pPr>
            <a:endParaRPr lang="pt-BR" sz="2400" dirty="0" smtClean="0">
              <a:solidFill>
                <a:srgbClr val="034A7D"/>
              </a:solidFill>
              <a:latin typeface="BankGothic Lt BT" panose="020B0607020203060204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pt-BR" sz="2400" dirty="0" smtClean="0">
                <a:solidFill>
                  <a:srgbClr val="034A7D"/>
                </a:solidFill>
                <a:latin typeface="BankGothic Lt BT" panose="020B0607020203060204"/>
                <a:ea typeface="Verdana" panose="020B0604030504040204" pitchFamily="34" charset="0"/>
                <a:cs typeface="Verdana" panose="020B0604030504040204" pitchFamily="34" charset="0"/>
              </a:rPr>
              <a:t>Acompanhar as atividades de acesso ao PG e ao CTA e de remessa de PG</a:t>
            </a:r>
          </a:p>
          <a:p>
            <a:pPr algn="just">
              <a:lnSpc>
                <a:spcPct val="100000"/>
              </a:lnSpc>
            </a:pPr>
            <a:endParaRPr lang="pt-BR" sz="1400" b="1" dirty="0" smtClean="0">
              <a:solidFill>
                <a:srgbClr val="034A7D"/>
              </a:solidFill>
              <a:latin typeface="BankGothic Lt BT" panose="020B0607020203060204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lnSpc>
                <a:spcPct val="100000"/>
              </a:lnSpc>
            </a:pPr>
            <a:endParaRPr lang="pt-BR" sz="1400" dirty="0" smtClean="0">
              <a:solidFill>
                <a:srgbClr val="034A7D"/>
              </a:solidFill>
              <a:latin typeface="BankGothic Lt BT" panose="020B0607020203060204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66" name="Rectangle 2"/>
          <p:cNvSpPr txBox="1">
            <a:spLocks noChangeArrowheads="1"/>
          </p:cNvSpPr>
          <p:nvPr/>
        </p:nvSpPr>
        <p:spPr>
          <a:xfrm>
            <a:off x="460278" y="544976"/>
            <a:ext cx="8008938" cy="549275"/>
          </a:xfrm>
          <a:prstGeom prst="rect">
            <a:avLst/>
          </a:prstGeom>
        </p:spPr>
        <p:txBody>
          <a:bodyPr/>
          <a:lstStyle/>
          <a:p>
            <a:pPr marR="0" lvl="0" indent="0" fontAlgn="base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pt-BR" sz="3200" dirty="0" smtClean="0">
              <a:solidFill>
                <a:srgbClr val="01496E"/>
              </a:solidFill>
              <a:latin typeface="BankGothic Lt BT" panose="020B0607020203060204" pitchFamily="34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611560" y="529056"/>
            <a:ext cx="756084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b="1" dirty="0" smtClean="0">
                <a:solidFill>
                  <a:srgbClr val="01496E"/>
                </a:solidFill>
                <a:latin typeface="BankGothic Lt BT" panose="020B0607020203060204" pitchFamily="34" charset="0"/>
              </a:rPr>
              <a:t>CGEN – Conselho de Gestão do </a:t>
            </a:r>
          </a:p>
          <a:p>
            <a:r>
              <a:rPr lang="pt-BR" sz="2800" b="1" dirty="0" smtClean="0">
                <a:solidFill>
                  <a:srgbClr val="01496E"/>
                </a:solidFill>
                <a:latin typeface="BankGothic Lt BT" panose="020B0607020203060204" pitchFamily="34" charset="0"/>
              </a:rPr>
              <a:t>Patrimônio Genético</a:t>
            </a:r>
            <a:endParaRPr lang="pt-BR" sz="2800" b="1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1520" y="1817440"/>
            <a:ext cx="8424936" cy="4275856"/>
          </a:xfrm>
          <a:prstGeom prst="rect">
            <a:avLst/>
          </a:prstGeo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pt-BR" sz="2400" dirty="0" smtClean="0">
                <a:solidFill>
                  <a:srgbClr val="034A7D"/>
                </a:solidFill>
                <a:latin typeface="BankGothic Lt BT" panose="020B0607020203060204"/>
                <a:ea typeface="Verdana" panose="020B0604030504040204" pitchFamily="34" charset="0"/>
                <a:cs typeface="Verdana" panose="020B0604030504040204" pitchFamily="34" charset="0"/>
              </a:rPr>
              <a:t>Deliberar sobre o credenciamento de instituição que mantém coleção </a:t>
            </a:r>
            <a:r>
              <a:rPr lang="pt-BR" sz="2400" i="1" dirty="0" smtClean="0">
                <a:solidFill>
                  <a:srgbClr val="034A7D"/>
                </a:solidFill>
                <a:latin typeface="BankGothic Lt BT" panose="020B0607020203060204"/>
                <a:ea typeface="Verdana" panose="020B0604030504040204" pitchFamily="34" charset="0"/>
                <a:cs typeface="Verdana" panose="020B0604030504040204" pitchFamily="34" charset="0"/>
              </a:rPr>
              <a:t>ex </a:t>
            </a:r>
            <a:r>
              <a:rPr lang="pt-BR" sz="2400" i="1" dirty="0" err="1" smtClean="0">
                <a:solidFill>
                  <a:srgbClr val="034A7D"/>
                </a:solidFill>
                <a:latin typeface="BankGothic Lt BT" panose="020B0607020203060204"/>
                <a:ea typeface="Verdana" panose="020B0604030504040204" pitchFamily="34" charset="0"/>
                <a:cs typeface="Verdana" panose="020B0604030504040204" pitchFamily="34" charset="0"/>
              </a:rPr>
              <a:t>situ</a:t>
            </a:r>
            <a:endParaRPr lang="pt-BR" sz="2400" i="1" dirty="0" smtClean="0">
              <a:solidFill>
                <a:srgbClr val="034A7D"/>
              </a:solidFill>
              <a:latin typeface="BankGothic Lt BT" panose="020B0607020203060204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lnSpc>
                <a:spcPct val="100000"/>
              </a:lnSpc>
            </a:pPr>
            <a:endParaRPr lang="pt-BR" sz="2400" dirty="0" smtClean="0">
              <a:solidFill>
                <a:srgbClr val="034A7D"/>
              </a:solidFill>
              <a:latin typeface="BankGothic Lt BT" panose="020B0607020203060204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pt-BR" sz="2400" dirty="0" smtClean="0">
                <a:solidFill>
                  <a:srgbClr val="034A7D"/>
                </a:solidFill>
                <a:latin typeface="BankGothic Lt BT" panose="020B0607020203060204"/>
                <a:ea typeface="Verdana" panose="020B0604030504040204" pitchFamily="34" charset="0"/>
                <a:cs typeface="Verdana" panose="020B0604030504040204" pitchFamily="34" charset="0"/>
              </a:rPr>
              <a:t>Atestar a regularidade do acesso ao PG e ao CTA</a:t>
            </a:r>
          </a:p>
          <a:p>
            <a:pPr algn="just">
              <a:lnSpc>
                <a:spcPct val="100000"/>
              </a:lnSpc>
            </a:pPr>
            <a:endParaRPr lang="pt-BR" sz="2400" dirty="0" smtClean="0">
              <a:solidFill>
                <a:srgbClr val="034A7D"/>
              </a:solidFill>
              <a:latin typeface="BankGothic Lt BT" panose="020B0607020203060204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pt-BR" sz="2400" dirty="0" smtClean="0">
                <a:solidFill>
                  <a:srgbClr val="034A7D"/>
                </a:solidFill>
                <a:latin typeface="BankGothic Lt BT" panose="020B0607020203060204"/>
                <a:ea typeface="Verdana" panose="020B0604030504040204" pitchFamily="34" charset="0"/>
                <a:cs typeface="Verdana" panose="020B0604030504040204" pitchFamily="34" charset="0"/>
              </a:rPr>
              <a:t>Registrar o recebimento da notificação do produto acabado ou material reprodutivo e a apresentação do acordo de repartição de benefícios</a:t>
            </a:r>
          </a:p>
          <a:p>
            <a:pPr algn="just">
              <a:lnSpc>
                <a:spcPct val="100000"/>
              </a:lnSpc>
            </a:pPr>
            <a:endParaRPr lang="pt-BR" sz="2400" dirty="0" smtClean="0">
              <a:solidFill>
                <a:srgbClr val="034A7D"/>
              </a:solidFill>
              <a:latin typeface="BankGothic Lt BT" panose="020B0607020203060204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pt-BR" sz="2400" dirty="0" smtClean="0">
                <a:solidFill>
                  <a:srgbClr val="034A7D"/>
                </a:solidFill>
                <a:latin typeface="BankGothic Lt BT" panose="020B0607020203060204"/>
                <a:ea typeface="Verdana" panose="020B0604030504040204" pitchFamily="34" charset="0"/>
                <a:cs typeface="Verdana" panose="020B0604030504040204" pitchFamily="34" charset="0"/>
              </a:rPr>
              <a:t>Promover debates e consultas públicas sobre os temas de que trata a Lei nº13.123/2015</a:t>
            </a:r>
            <a:endParaRPr lang="pt-BR" sz="2400" b="1" dirty="0" smtClean="0">
              <a:solidFill>
                <a:srgbClr val="034A7D"/>
              </a:solidFill>
              <a:latin typeface="BankGothic Lt BT" panose="020B0607020203060204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lnSpc>
                <a:spcPct val="100000"/>
              </a:lnSpc>
            </a:pPr>
            <a:endParaRPr lang="pt-BR" sz="1400" dirty="0" smtClean="0">
              <a:solidFill>
                <a:srgbClr val="034A7D"/>
              </a:solidFill>
              <a:latin typeface="BankGothic Lt BT" panose="020B0607020203060204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66" name="Rectangle 2"/>
          <p:cNvSpPr txBox="1">
            <a:spLocks noChangeArrowheads="1"/>
          </p:cNvSpPr>
          <p:nvPr/>
        </p:nvSpPr>
        <p:spPr>
          <a:xfrm>
            <a:off x="460278" y="544976"/>
            <a:ext cx="8008938" cy="549275"/>
          </a:xfrm>
          <a:prstGeom prst="rect">
            <a:avLst/>
          </a:prstGeom>
        </p:spPr>
        <p:txBody>
          <a:bodyPr/>
          <a:lstStyle/>
          <a:p>
            <a:pPr marR="0" lvl="0" indent="0" fontAlgn="base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pt-BR" sz="3200" dirty="0" smtClean="0">
              <a:solidFill>
                <a:srgbClr val="01496E"/>
              </a:solidFill>
              <a:latin typeface="BankGothic Lt BT" panose="020B0607020203060204" pitchFamily="34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611560" y="529056"/>
            <a:ext cx="756084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b="1" dirty="0" smtClean="0">
                <a:solidFill>
                  <a:srgbClr val="01496E"/>
                </a:solidFill>
                <a:latin typeface="BankGothic Lt BT" panose="020B0607020203060204" pitchFamily="34" charset="0"/>
              </a:rPr>
              <a:t>CGEN – Conselho de Gestão do </a:t>
            </a:r>
          </a:p>
          <a:p>
            <a:r>
              <a:rPr lang="pt-BR" sz="2800" b="1" dirty="0" smtClean="0">
                <a:solidFill>
                  <a:srgbClr val="01496E"/>
                </a:solidFill>
                <a:latin typeface="BankGothic Lt BT" panose="020B0607020203060204" pitchFamily="34" charset="0"/>
              </a:rPr>
              <a:t>Patrimônio Genético</a:t>
            </a:r>
            <a:endParaRPr lang="pt-BR" sz="2800" b="1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0278" y="1423902"/>
            <a:ext cx="8424936" cy="5040560"/>
          </a:xfrm>
          <a:prstGeom prst="rect">
            <a:avLst/>
          </a:prstGeo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pt-BR" sz="2400" dirty="0" smtClean="0">
                <a:solidFill>
                  <a:srgbClr val="034A7D"/>
                </a:solidFill>
                <a:latin typeface="BankGothic Lt BT" panose="020B0607020203060204"/>
                <a:ea typeface="Verdana" panose="020B0604030504040204" pitchFamily="34" charset="0"/>
                <a:cs typeface="Verdana" panose="020B0604030504040204" pitchFamily="34" charset="0"/>
              </a:rPr>
              <a:t>Funcionar como instância superior de recurso em relação aos atos decorrentes da aplicação da Lei nº 13.123/2015, inclusive quanto à aplicação de multas</a:t>
            </a:r>
          </a:p>
          <a:p>
            <a:pPr algn="just">
              <a:lnSpc>
                <a:spcPct val="100000"/>
              </a:lnSpc>
            </a:pPr>
            <a:endParaRPr lang="pt-BR" sz="2400" dirty="0" smtClean="0">
              <a:solidFill>
                <a:srgbClr val="034A7D"/>
              </a:solidFill>
              <a:latin typeface="BankGothic Lt BT" panose="020B0607020203060204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pt-BR" sz="2400" dirty="0" smtClean="0">
                <a:solidFill>
                  <a:srgbClr val="034A7D"/>
                </a:solidFill>
                <a:latin typeface="BankGothic Lt BT" panose="020B0607020203060204"/>
                <a:ea typeface="Verdana" panose="020B0604030504040204" pitchFamily="34" charset="0"/>
                <a:cs typeface="Verdana" panose="020B0604030504040204" pitchFamily="34" charset="0"/>
              </a:rPr>
              <a:t>Estabelecer diretrizes para a aplicação dos recursos destinados ao Fundo Nacional para a Repartição de Benefícios - FNRB, a título de repartição de benefícios</a:t>
            </a:r>
          </a:p>
          <a:p>
            <a:pPr algn="just">
              <a:lnSpc>
                <a:spcPct val="100000"/>
              </a:lnSpc>
            </a:pPr>
            <a:endParaRPr lang="pt-BR" sz="2400" dirty="0" smtClean="0">
              <a:solidFill>
                <a:srgbClr val="034A7D"/>
              </a:solidFill>
              <a:latin typeface="BankGothic Lt BT" panose="020B0607020203060204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pt-BR" sz="2400" dirty="0" smtClean="0">
                <a:solidFill>
                  <a:srgbClr val="034A7D"/>
                </a:solidFill>
                <a:latin typeface="BankGothic Lt BT" panose="020B0607020203060204"/>
                <a:ea typeface="Verdana" panose="020B0604030504040204" pitchFamily="34" charset="0"/>
                <a:cs typeface="Verdana" panose="020B0604030504040204" pitchFamily="34" charset="0"/>
              </a:rPr>
              <a:t>Criar e manter base de dados relativos às atividades de acesso aos PG ou ao CTA e de remessa</a:t>
            </a:r>
          </a:p>
          <a:p>
            <a:pPr algn="just">
              <a:lnSpc>
                <a:spcPct val="100000"/>
              </a:lnSpc>
            </a:pPr>
            <a:endParaRPr lang="pt-BR" sz="2400" dirty="0" smtClean="0">
              <a:solidFill>
                <a:srgbClr val="034A7D"/>
              </a:solidFill>
              <a:latin typeface="BankGothic Lt BT" panose="020B0607020203060204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pt-BR" sz="2400" dirty="0" smtClean="0">
                <a:solidFill>
                  <a:srgbClr val="034A7D"/>
                </a:solidFill>
                <a:latin typeface="BankGothic Lt BT" panose="020B0607020203060204"/>
                <a:ea typeface="Verdana" panose="020B0604030504040204" pitchFamily="34" charset="0"/>
                <a:cs typeface="Verdana" panose="020B0604030504040204" pitchFamily="34" charset="0"/>
              </a:rPr>
              <a:t>Aprovar o seu regimento interno (aprovado na 2ª Reunião Plenária do CGEN ocorrida em setembro)</a:t>
            </a:r>
          </a:p>
          <a:p>
            <a:pPr algn="just">
              <a:lnSpc>
                <a:spcPct val="100000"/>
              </a:lnSpc>
              <a:buNone/>
            </a:pPr>
            <a:endParaRPr lang="pt-BR" sz="1400" dirty="0" smtClean="0">
              <a:solidFill>
                <a:srgbClr val="034A7D"/>
              </a:solidFill>
              <a:latin typeface="BankGothic Lt BT" panose="020B0607020203060204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66" name="Rectangle 2"/>
          <p:cNvSpPr txBox="1">
            <a:spLocks noChangeArrowheads="1"/>
          </p:cNvSpPr>
          <p:nvPr/>
        </p:nvSpPr>
        <p:spPr>
          <a:xfrm>
            <a:off x="460278" y="544976"/>
            <a:ext cx="8008938" cy="549275"/>
          </a:xfrm>
          <a:prstGeom prst="rect">
            <a:avLst/>
          </a:prstGeom>
        </p:spPr>
        <p:txBody>
          <a:bodyPr/>
          <a:lstStyle/>
          <a:p>
            <a:pPr marR="0" lvl="0" indent="0" fontAlgn="base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pt-BR" sz="3200" dirty="0" smtClean="0">
              <a:solidFill>
                <a:srgbClr val="01496E"/>
              </a:solidFill>
              <a:latin typeface="BankGothic Lt BT" panose="020B0607020203060204" pitchFamily="34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611560" y="529056"/>
            <a:ext cx="756084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b="1" dirty="0" smtClean="0">
                <a:solidFill>
                  <a:srgbClr val="01496E"/>
                </a:solidFill>
                <a:latin typeface="BankGothic Lt BT" panose="020B0607020203060204" pitchFamily="34" charset="0"/>
              </a:rPr>
              <a:t>CGEN – Conselho de Gestão do </a:t>
            </a:r>
          </a:p>
          <a:p>
            <a:r>
              <a:rPr lang="pt-BR" sz="2800" b="1" dirty="0" smtClean="0">
                <a:solidFill>
                  <a:srgbClr val="01496E"/>
                </a:solidFill>
                <a:latin typeface="BankGothic Lt BT" panose="020B0607020203060204" pitchFamily="34" charset="0"/>
              </a:rPr>
              <a:t>Patrimônio Genético</a:t>
            </a:r>
            <a:endParaRPr lang="pt-BR" sz="2800" b="1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Rectangle 2"/>
          <p:cNvSpPr txBox="1">
            <a:spLocks noChangeArrowheads="1"/>
          </p:cNvSpPr>
          <p:nvPr/>
        </p:nvSpPr>
        <p:spPr>
          <a:xfrm>
            <a:off x="460278" y="544976"/>
            <a:ext cx="8008938" cy="549275"/>
          </a:xfrm>
          <a:prstGeom prst="rect">
            <a:avLst/>
          </a:prstGeom>
        </p:spPr>
        <p:txBody>
          <a:bodyPr/>
          <a:lstStyle/>
          <a:p>
            <a:pPr marR="0" lvl="0" indent="0" fontAlgn="base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pt-BR" sz="3200" dirty="0" smtClean="0">
              <a:solidFill>
                <a:srgbClr val="01496E"/>
              </a:solidFill>
              <a:latin typeface="BankGothic Lt BT" panose="020B0607020203060204" pitchFamily="34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611560" y="529056"/>
            <a:ext cx="75608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b="1" dirty="0" smtClean="0">
                <a:solidFill>
                  <a:srgbClr val="01496E"/>
                </a:solidFill>
                <a:latin typeface="BankGothic Lt BT" panose="020B0607020203060204" pitchFamily="34" charset="0"/>
              </a:rPr>
              <a:t>CGEN – Composição</a:t>
            </a:r>
            <a:endParaRPr lang="pt-BR" sz="2800" b="1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683568" y="1268760"/>
          <a:ext cx="4104456" cy="2240280"/>
        </p:xfrm>
        <a:graphic>
          <a:graphicData uri="http://schemas.openxmlformats.org/drawingml/2006/table">
            <a:tbl>
              <a:tblPr firstRow="1" bandRow="1">
                <a:effectLst/>
                <a:tableStyleId>{073A0DAA-6AF3-43AB-8588-CEC1D06C72B9}</a:tableStyleId>
              </a:tblPr>
              <a:tblGrid>
                <a:gridCol w="4104456"/>
              </a:tblGrid>
              <a:tr h="19773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dirty="0" smtClean="0">
                          <a:solidFill>
                            <a:schemeClr val="bg1"/>
                          </a:solidFill>
                        </a:rPr>
                        <a:t>Permanecem</a:t>
                      </a:r>
                      <a:endParaRPr lang="pt-BR" sz="11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9C01F"/>
                    </a:solidFill>
                  </a:tcPr>
                </a:tc>
              </a:tr>
              <a:tr h="19773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Ministério do Meio Ambiente</a:t>
                      </a:r>
                      <a:endParaRPr lang="pt-BR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9773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Ministério da Ciência e Tecnologia, Inovações e Comunicações</a:t>
                      </a:r>
                      <a:endParaRPr lang="pt-BR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9773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Ministério da Agricultura, Pecuária e Abastecimento</a:t>
                      </a:r>
                      <a:endParaRPr lang="pt-BR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9773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Ministério da Defesa</a:t>
                      </a:r>
                      <a:endParaRPr lang="pt-BR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9773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Ministério da Cultura</a:t>
                      </a:r>
                      <a:endParaRPr lang="pt-BR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9773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Ministério das Relações Exteriores</a:t>
                      </a:r>
                      <a:endParaRPr lang="pt-BR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9773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Ministério da Indústria Comércio Exterior e Serviços</a:t>
                      </a:r>
                      <a:endParaRPr lang="pt-BR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8523336"/>
              </p:ext>
            </p:extLst>
          </p:nvPr>
        </p:nvGraphicFramePr>
        <p:xfrm>
          <a:off x="683568" y="3645024"/>
          <a:ext cx="4104456" cy="28346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104456"/>
              </a:tblGrid>
              <a:tr h="19773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Novos Integrantes</a:t>
                      </a:r>
                      <a:endParaRPr lang="pt-BR" sz="11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19773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dirty="0" smtClean="0">
                          <a:solidFill>
                            <a:srgbClr val="008A3E"/>
                          </a:solidFill>
                        </a:rPr>
                        <a:t>Ministério do Desenvolvimento</a:t>
                      </a:r>
                      <a:r>
                        <a:rPr lang="pt-BR" sz="1100" baseline="0" dirty="0" smtClean="0">
                          <a:solidFill>
                            <a:srgbClr val="008A3E"/>
                          </a:solidFill>
                        </a:rPr>
                        <a:t> Social e Agrário</a:t>
                      </a:r>
                      <a:endParaRPr lang="pt-BR" sz="1100" dirty="0">
                        <a:solidFill>
                          <a:srgbClr val="008A3E"/>
                        </a:solidFill>
                      </a:endParaRPr>
                    </a:p>
                  </a:txBody>
                  <a:tcPr/>
                </a:tc>
              </a:tr>
              <a:tr h="19773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dirty="0" smtClean="0">
                          <a:solidFill>
                            <a:srgbClr val="008A3E"/>
                          </a:solidFill>
                        </a:rPr>
                        <a:t>Casa Civil da Presidência da República - CCPR</a:t>
                      </a:r>
                      <a:endParaRPr lang="pt-BR" sz="1100" dirty="0">
                        <a:solidFill>
                          <a:srgbClr val="008A3E"/>
                        </a:solidFill>
                      </a:endParaRPr>
                    </a:p>
                  </a:txBody>
                  <a:tcPr/>
                </a:tc>
              </a:tr>
              <a:tr h="19773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dirty="0" smtClean="0">
                          <a:solidFill>
                            <a:srgbClr val="008A3E"/>
                          </a:solidFill>
                        </a:rPr>
                        <a:t>Confederação Nacional  da Agricultura e Pecuária do Brasil</a:t>
                      </a:r>
                    </a:p>
                  </a:txBody>
                  <a:tcPr/>
                </a:tc>
              </a:tr>
              <a:tr h="19773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dirty="0" smtClean="0">
                          <a:solidFill>
                            <a:srgbClr val="008A3E"/>
                          </a:solidFill>
                        </a:rPr>
                        <a:t>Associação Brasileira de Antropologia</a:t>
                      </a:r>
                      <a:endParaRPr lang="pt-BR" sz="1100" dirty="0">
                        <a:solidFill>
                          <a:srgbClr val="008A3E"/>
                        </a:solidFill>
                      </a:endParaRPr>
                    </a:p>
                  </a:txBody>
                  <a:tcPr/>
                </a:tc>
              </a:tr>
              <a:tr h="19773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dirty="0" smtClean="0">
                          <a:solidFill>
                            <a:srgbClr val="008A3E"/>
                          </a:solidFill>
                        </a:rPr>
                        <a:t>Academia Brasileira de Ciências</a:t>
                      </a:r>
                      <a:endParaRPr lang="pt-BR" sz="1100" dirty="0">
                        <a:solidFill>
                          <a:srgbClr val="008A3E"/>
                        </a:solidFill>
                      </a:endParaRPr>
                    </a:p>
                  </a:txBody>
                  <a:tcPr/>
                </a:tc>
              </a:tr>
              <a:tr h="19773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dirty="0" smtClean="0">
                          <a:solidFill>
                            <a:srgbClr val="008A3E"/>
                          </a:solidFill>
                        </a:rPr>
                        <a:t>Conselho Nacional dos Povos e Comunidades</a:t>
                      </a:r>
                      <a:r>
                        <a:rPr lang="pt-BR" sz="1100" baseline="0" dirty="0" smtClean="0">
                          <a:solidFill>
                            <a:srgbClr val="008A3E"/>
                          </a:solidFill>
                        </a:rPr>
                        <a:t> Tradicionais</a:t>
                      </a:r>
                      <a:endParaRPr lang="pt-BR" sz="1100" dirty="0">
                        <a:solidFill>
                          <a:srgbClr val="008A3E"/>
                        </a:solidFill>
                      </a:endParaRPr>
                    </a:p>
                  </a:txBody>
                  <a:tcPr/>
                </a:tc>
              </a:tr>
              <a:tr h="1695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dirty="0" smtClean="0">
                          <a:solidFill>
                            <a:srgbClr val="008A3E"/>
                          </a:solidFill>
                        </a:rPr>
                        <a:t>Conselho</a:t>
                      </a:r>
                      <a:r>
                        <a:rPr lang="pt-BR" sz="1100" baseline="0" dirty="0" smtClean="0">
                          <a:solidFill>
                            <a:srgbClr val="008A3E"/>
                          </a:solidFill>
                        </a:rPr>
                        <a:t> Nacional de Desenvolvimento Rural Sustentável</a:t>
                      </a:r>
                      <a:endParaRPr lang="pt-BR" sz="1100" dirty="0">
                        <a:solidFill>
                          <a:srgbClr val="008A3E"/>
                        </a:solidFill>
                      </a:endParaRPr>
                    </a:p>
                  </a:txBody>
                  <a:tcPr/>
                </a:tc>
              </a:tr>
              <a:tr h="19773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dirty="0" smtClean="0">
                          <a:solidFill>
                            <a:srgbClr val="008A3E"/>
                          </a:solidFill>
                        </a:rPr>
                        <a:t>Confederação Nacional da Indústria</a:t>
                      </a:r>
                      <a:endParaRPr lang="pt-BR" sz="1100" dirty="0">
                        <a:solidFill>
                          <a:srgbClr val="008A3E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9854055"/>
              </p:ext>
            </p:extLst>
          </p:nvPr>
        </p:nvGraphicFramePr>
        <p:xfrm>
          <a:off x="4932040" y="1268760"/>
          <a:ext cx="3456384" cy="38709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456384"/>
              </a:tblGrid>
              <a:tr h="19773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Excluídos</a:t>
                      </a:r>
                      <a:endParaRPr lang="pt-BR" sz="11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19773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Ministério da Saúde</a:t>
                      </a:r>
                      <a:endParaRPr lang="pt-BR" sz="11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19773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Ministério da Justiça</a:t>
                      </a:r>
                      <a:endParaRPr lang="pt-BR" sz="11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19773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IBAMA</a:t>
                      </a:r>
                      <a:endParaRPr lang="pt-BR" sz="11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19773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Instituto de Pesquisa Jardim Botânico do Rio de Janeiro</a:t>
                      </a:r>
                      <a:endParaRPr lang="pt-BR" sz="11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19773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CNPq</a:t>
                      </a:r>
                      <a:endParaRPr lang="pt-BR" sz="11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19773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Instituto Nacional de Pesquisa da Amazônia – INPA</a:t>
                      </a:r>
                      <a:endParaRPr lang="pt-BR" sz="11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19773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Instituto Evandro Chagas</a:t>
                      </a:r>
                      <a:endParaRPr lang="pt-BR" sz="11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19773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Empresa Brasileira de Pesquisa Agropecuária – Embrapa</a:t>
                      </a:r>
                      <a:endParaRPr lang="pt-BR" sz="11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19773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Fundação Oswaldo Cruz - Fiocruz</a:t>
                      </a:r>
                      <a:endParaRPr lang="pt-BR" sz="11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19773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Funai</a:t>
                      </a:r>
                      <a:endParaRPr lang="pt-BR" sz="11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19773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Instituto Nacional de Propriedade Industrial </a:t>
                      </a:r>
                      <a:endParaRPr lang="pt-BR" sz="11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19773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Fundação Cultural Palmares</a:t>
                      </a:r>
                      <a:endParaRPr lang="pt-BR" sz="11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536" y="1916832"/>
            <a:ext cx="8424936" cy="3240360"/>
          </a:xfrm>
          <a:prstGeom prst="rect">
            <a:avLst/>
          </a:prstGeo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pt-BR" dirty="0" smtClean="0">
                <a:solidFill>
                  <a:srgbClr val="034A7D"/>
                </a:solidFill>
                <a:latin typeface="BankGothic Lt BT" panose="020B0607020203060204"/>
                <a:ea typeface="Verdana" panose="020B0604030504040204" pitchFamily="34" charset="0"/>
                <a:cs typeface="Verdana" panose="020B0604030504040204" pitchFamily="34" charset="0"/>
              </a:rPr>
              <a:t>Ainda há necessidade de um Decreto com a criação da Secretaria Executiva do CGEN e que será responsável pela manutenção, operacionalização e gerenciamento do SISGEN  (Sistema Nacional de Gestão do Patrimônio Genético e do Conhecimento Tradicional Associado)   </a:t>
            </a:r>
          </a:p>
          <a:p>
            <a:pPr algn="just">
              <a:lnSpc>
                <a:spcPct val="100000"/>
              </a:lnSpc>
            </a:pPr>
            <a:endParaRPr lang="pt-BR" dirty="0" smtClean="0">
              <a:solidFill>
                <a:srgbClr val="034A7D"/>
              </a:solidFill>
              <a:latin typeface="BankGothic Lt BT" panose="020B0607020203060204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pt-BR" dirty="0" smtClean="0">
                <a:solidFill>
                  <a:srgbClr val="034A7D"/>
                </a:solidFill>
                <a:latin typeface="BankGothic Lt BT" panose="020B0607020203060204"/>
                <a:ea typeface="Verdana" panose="020B0604030504040204" pitchFamily="34" charset="0"/>
                <a:cs typeface="Verdana" panose="020B0604030504040204" pitchFamily="34" charset="0"/>
              </a:rPr>
              <a:t>SISGEN já está em testes mas ainda não foi divulgada a data em que estará no ar </a:t>
            </a:r>
          </a:p>
        </p:txBody>
      </p:sp>
      <p:sp>
        <p:nvSpPr>
          <p:cNvPr id="166" name="Rectangle 2"/>
          <p:cNvSpPr txBox="1">
            <a:spLocks noChangeArrowheads="1"/>
          </p:cNvSpPr>
          <p:nvPr/>
        </p:nvSpPr>
        <p:spPr>
          <a:xfrm>
            <a:off x="460278" y="544976"/>
            <a:ext cx="8008938" cy="549275"/>
          </a:xfrm>
          <a:prstGeom prst="rect">
            <a:avLst/>
          </a:prstGeom>
        </p:spPr>
        <p:txBody>
          <a:bodyPr/>
          <a:lstStyle/>
          <a:p>
            <a:pPr marR="0" lvl="0" indent="0" fontAlgn="base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pt-BR" sz="3200" dirty="0" smtClean="0">
              <a:solidFill>
                <a:srgbClr val="01496E"/>
              </a:solidFill>
              <a:latin typeface="BankGothic Lt BT" panose="020B0607020203060204" pitchFamily="34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611560" y="529056"/>
            <a:ext cx="756084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b="1" dirty="0" smtClean="0">
                <a:solidFill>
                  <a:srgbClr val="01496E"/>
                </a:solidFill>
                <a:latin typeface="BankGothic Lt BT" panose="020B0607020203060204" pitchFamily="34" charset="0"/>
              </a:rPr>
              <a:t>O que falta para a lei ser aplicada definitivamente? </a:t>
            </a:r>
            <a:endParaRPr lang="pt-BR" sz="2800" b="1" dirty="0"/>
          </a:p>
        </p:txBody>
      </p:sp>
    </p:spTree>
    <p:extLst>
      <p:ext uri="{BB962C8B-B14F-4D97-AF65-F5344CB8AC3E}">
        <p14:creationId xmlns:p14="http://schemas.microsoft.com/office/powerpoint/2010/main" val="188373361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49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Retângulo 144"/>
          <p:cNvSpPr/>
          <p:nvPr/>
        </p:nvSpPr>
        <p:spPr>
          <a:xfrm>
            <a:off x="7034374" y="5877272"/>
            <a:ext cx="1566428" cy="9807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Retângulo 73"/>
          <p:cNvSpPr>
            <a:spLocks noChangeArrowheads="1"/>
          </p:cNvSpPr>
          <p:nvPr/>
        </p:nvSpPr>
        <p:spPr bwMode="auto">
          <a:xfrm>
            <a:off x="6975475" y="5991225"/>
            <a:ext cx="162877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pt-BR" sz="1000" dirty="0">
                <a:solidFill>
                  <a:srgbClr val="01496E"/>
                </a:solidFill>
                <a:latin typeface="BankGothic Md BT" pitchFamily="34" charset="0"/>
              </a:rPr>
              <a:t>tozzinifreire.com.</a:t>
            </a:r>
            <a:r>
              <a:rPr lang="pt-BR" sz="1000" dirty="0" err="1">
                <a:solidFill>
                  <a:srgbClr val="01496E"/>
                </a:solidFill>
                <a:latin typeface="BankGothic Md BT" pitchFamily="34" charset="0"/>
              </a:rPr>
              <a:t>br</a:t>
            </a:r>
            <a:endParaRPr lang="pt-BR" sz="1000" dirty="0">
              <a:solidFill>
                <a:srgbClr val="01496E"/>
              </a:solidFill>
              <a:latin typeface="BankGothic Md BT" pitchFamily="34" charset="0"/>
            </a:endParaRPr>
          </a:p>
        </p:txBody>
      </p:sp>
      <p:sp>
        <p:nvSpPr>
          <p:cNvPr id="9" name="Título 2"/>
          <p:cNvSpPr txBox="1">
            <a:spLocks/>
          </p:cNvSpPr>
          <p:nvPr/>
        </p:nvSpPr>
        <p:spPr>
          <a:xfrm>
            <a:off x="727600" y="714356"/>
            <a:ext cx="2682962" cy="455592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ankGothic Lt BT" panose="020B0607020203060204" pitchFamily="34" charset="0"/>
                <a:ea typeface="+mn-ea"/>
                <a:cs typeface="+mn-cs"/>
              </a:rPr>
              <a:t>Contatos</a:t>
            </a:r>
            <a:endParaRPr kumimoji="0" lang="pt-BR" sz="2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ankGothic Lt BT" panose="020B0607020203060204" pitchFamily="34" charset="0"/>
              <a:ea typeface="+mn-ea"/>
              <a:cs typeface="+mn-cs"/>
            </a:endParaRPr>
          </a:p>
        </p:txBody>
      </p:sp>
      <p:pic>
        <p:nvPicPr>
          <p:cNvPr id="7" name="Picture 2" descr="http://intranet.tfts.com.br/images/integrantes/biantacl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628800"/>
            <a:ext cx="1224136" cy="1573888"/>
          </a:xfrm>
          <a:prstGeom prst="rect">
            <a:avLst/>
          </a:prstGeom>
          <a:noFill/>
        </p:spPr>
      </p:pic>
      <p:sp>
        <p:nvSpPr>
          <p:cNvPr id="10" name="CaixaDeTexto 9"/>
          <p:cNvSpPr txBox="1"/>
          <p:nvPr/>
        </p:nvSpPr>
        <p:spPr>
          <a:xfrm>
            <a:off x="2123728" y="1772816"/>
            <a:ext cx="324036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Bianca Bilton Signorini Antacli</a:t>
            </a:r>
          </a:p>
          <a:p>
            <a:r>
              <a:rPr lang="pt-BR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biantacli@tozzinifreire.com.br</a:t>
            </a:r>
            <a:br>
              <a:rPr lang="pt-BR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pt-BR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 +55 11 5086-5147 </a:t>
            </a:r>
          </a:p>
        </p:txBody>
      </p:sp>
    </p:spTree>
    <p:extLst>
      <p:ext uri="{BB962C8B-B14F-4D97-AF65-F5344CB8AC3E}">
        <p14:creationId xmlns:p14="http://schemas.microsoft.com/office/powerpoint/2010/main" val="290296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1520" y="1340768"/>
            <a:ext cx="4392488" cy="3312368"/>
          </a:xfrm>
          <a:prstGeom prst="rect">
            <a:avLst/>
          </a:prstGeo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pt-BR" sz="2300" dirty="0" smtClean="0">
                <a:solidFill>
                  <a:srgbClr val="034A7D"/>
                </a:solidFill>
                <a:latin typeface="BankGothic Lt BT" panose="020B0607020203060204"/>
                <a:ea typeface="Verdana" panose="020B0604030504040204" pitchFamily="34" charset="0"/>
                <a:cs typeface="Verdana" panose="020B0604030504040204" pitchFamily="34" charset="0"/>
              </a:rPr>
              <a:t>Os 17 países considerados megadiversos estão listados ao lado e juntos detêm cerca de 70% da diversidade genética do planeta.  </a:t>
            </a:r>
          </a:p>
        </p:txBody>
      </p:sp>
      <p:sp>
        <p:nvSpPr>
          <p:cNvPr id="166" name="Rectangle 2"/>
          <p:cNvSpPr txBox="1">
            <a:spLocks noChangeArrowheads="1"/>
          </p:cNvSpPr>
          <p:nvPr/>
        </p:nvSpPr>
        <p:spPr>
          <a:xfrm>
            <a:off x="467544" y="529056"/>
            <a:ext cx="8008938" cy="549275"/>
          </a:xfrm>
          <a:prstGeom prst="rect">
            <a:avLst/>
          </a:prstGeom>
        </p:spPr>
        <p:txBody>
          <a:bodyPr/>
          <a:lstStyle/>
          <a:p>
            <a:pPr marR="0" lvl="0" indent="0" fontAlgn="base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pt-BR" sz="3200" dirty="0" smtClean="0">
              <a:solidFill>
                <a:srgbClr val="01496E"/>
              </a:solidFill>
              <a:latin typeface="BankGothic Lt BT" panose="020B0607020203060204" pitchFamily="34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611561" y="529056"/>
            <a:ext cx="56166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b="1" dirty="0" smtClean="0">
                <a:solidFill>
                  <a:srgbClr val="01496E"/>
                </a:solidFill>
                <a:latin typeface="BankGothic Lt BT" panose="020B0607020203060204" pitchFamily="34" charset="0"/>
              </a:rPr>
              <a:t>Brasil – País Megadiverso</a:t>
            </a:r>
            <a:endParaRPr lang="pt-BR" sz="2800" b="1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2103665"/>
              </p:ext>
            </p:extLst>
          </p:nvPr>
        </p:nvGraphicFramePr>
        <p:xfrm>
          <a:off x="4788024" y="1412776"/>
          <a:ext cx="3456383" cy="496676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16962"/>
                <a:gridCol w="2639421"/>
              </a:tblGrid>
              <a:tr h="270397"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Lugar</a:t>
                      </a:r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País</a:t>
                      </a:r>
                      <a:endParaRPr lang="pt-BR" sz="1200" dirty="0"/>
                    </a:p>
                  </a:txBody>
                  <a:tcPr/>
                </a:tc>
              </a:tr>
              <a:tr h="276026"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1º</a:t>
                      </a:r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Brasil</a:t>
                      </a:r>
                      <a:endParaRPr lang="pt-BR" sz="1200" dirty="0"/>
                    </a:p>
                  </a:txBody>
                  <a:tcPr/>
                </a:tc>
              </a:tr>
              <a:tr h="276026"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2º</a:t>
                      </a:r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Indonésia</a:t>
                      </a:r>
                      <a:endParaRPr lang="pt-BR" sz="1200" dirty="0"/>
                    </a:p>
                  </a:txBody>
                  <a:tcPr/>
                </a:tc>
              </a:tr>
              <a:tr h="276026"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3º</a:t>
                      </a:r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Colômbia</a:t>
                      </a:r>
                      <a:endParaRPr lang="pt-BR" sz="1200" dirty="0"/>
                    </a:p>
                  </a:txBody>
                  <a:tcPr/>
                </a:tc>
              </a:tr>
              <a:tr h="276026"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4º</a:t>
                      </a:r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México</a:t>
                      </a:r>
                      <a:endParaRPr lang="pt-BR" sz="1200" dirty="0"/>
                    </a:p>
                  </a:txBody>
                  <a:tcPr/>
                </a:tc>
              </a:tr>
              <a:tr h="276026"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5º</a:t>
                      </a:r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Austrália</a:t>
                      </a:r>
                      <a:endParaRPr lang="pt-BR" sz="1200" dirty="0"/>
                    </a:p>
                  </a:txBody>
                  <a:tcPr/>
                </a:tc>
              </a:tr>
              <a:tr h="276026"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6º</a:t>
                      </a:r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Madagascar</a:t>
                      </a:r>
                      <a:endParaRPr lang="pt-BR" sz="1200" dirty="0"/>
                    </a:p>
                  </a:txBody>
                  <a:tcPr/>
                </a:tc>
              </a:tr>
              <a:tr h="276026"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7º</a:t>
                      </a:r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China</a:t>
                      </a:r>
                      <a:endParaRPr lang="pt-BR" sz="1200" dirty="0"/>
                    </a:p>
                  </a:txBody>
                  <a:tcPr/>
                </a:tc>
              </a:tr>
              <a:tr h="276026"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8º</a:t>
                      </a:r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Filipinas</a:t>
                      </a:r>
                      <a:endParaRPr lang="pt-BR" sz="1200" dirty="0"/>
                    </a:p>
                  </a:txBody>
                  <a:tcPr/>
                </a:tc>
              </a:tr>
              <a:tr h="276026"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9º</a:t>
                      </a:r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Índia</a:t>
                      </a:r>
                      <a:endParaRPr lang="pt-BR" sz="1200" dirty="0"/>
                    </a:p>
                  </a:txBody>
                  <a:tcPr/>
                </a:tc>
              </a:tr>
              <a:tr h="276026"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10º</a:t>
                      </a:r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Peru</a:t>
                      </a:r>
                      <a:endParaRPr lang="pt-BR" sz="1200" dirty="0"/>
                    </a:p>
                  </a:txBody>
                  <a:tcPr/>
                </a:tc>
              </a:tr>
              <a:tr h="276026"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11º</a:t>
                      </a:r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Papua Nova Guiné</a:t>
                      </a:r>
                      <a:endParaRPr lang="pt-BR" sz="1200" dirty="0"/>
                    </a:p>
                  </a:txBody>
                  <a:tcPr/>
                </a:tc>
              </a:tr>
              <a:tr h="276026"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12º</a:t>
                      </a:r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Equador</a:t>
                      </a:r>
                      <a:endParaRPr lang="pt-BR" sz="1200" dirty="0"/>
                    </a:p>
                  </a:txBody>
                  <a:tcPr/>
                </a:tc>
              </a:tr>
              <a:tr h="276026"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13º</a:t>
                      </a:r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Estados Unidos</a:t>
                      </a:r>
                      <a:endParaRPr lang="pt-BR" sz="1200" dirty="0"/>
                    </a:p>
                  </a:txBody>
                  <a:tcPr/>
                </a:tc>
              </a:tr>
              <a:tr h="276026"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14º</a:t>
                      </a:r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Venezuela</a:t>
                      </a:r>
                      <a:endParaRPr lang="pt-BR" sz="1200" dirty="0"/>
                    </a:p>
                  </a:txBody>
                  <a:tcPr/>
                </a:tc>
              </a:tr>
              <a:tr h="276026"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15º</a:t>
                      </a:r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Malásia</a:t>
                      </a:r>
                      <a:endParaRPr lang="pt-BR" sz="1200" dirty="0"/>
                    </a:p>
                  </a:txBody>
                  <a:tcPr/>
                </a:tc>
              </a:tr>
              <a:tr h="276026"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16º</a:t>
                      </a:r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África do Sul</a:t>
                      </a:r>
                      <a:endParaRPr lang="pt-BR" sz="1200" dirty="0"/>
                    </a:p>
                  </a:txBody>
                  <a:tcPr/>
                </a:tc>
              </a:tr>
              <a:tr h="276026"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17º</a:t>
                      </a:r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Congo</a:t>
                      </a:r>
                      <a:endParaRPr lang="pt-BR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7544" y="1484784"/>
            <a:ext cx="7920880" cy="4320480"/>
          </a:xfrm>
          <a:prstGeom prst="rect">
            <a:avLst/>
          </a:prstGeo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pt-BR" sz="2400" dirty="0" smtClean="0">
                <a:solidFill>
                  <a:srgbClr val="034A7D"/>
                </a:solidFill>
                <a:latin typeface="BankGothic Lt BT" panose="020B0607020203060204"/>
                <a:ea typeface="Verdana" panose="020B0604030504040204" pitchFamily="34" charset="0"/>
                <a:cs typeface="Verdana" panose="020B0604030504040204" pitchFamily="34" charset="0"/>
              </a:rPr>
              <a:t>A população brasileira também é diversa: 220 etnias indígenas e diversas comunidades locais – quilombolas, ribeirinhos, caiçaras, </a:t>
            </a:r>
            <a:r>
              <a:rPr lang="pt-BR" sz="2400" dirty="0" err="1" smtClean="0">
                <a:solidFill>
                  <a:srgbClr val="034A7D"/>
                </a:solidFill>
                <a:latin typeface="BankGothic Lt BT" panose="020B0607020203060204"/>
                <a:ea typeface="Verdana" panose="020B0604030504040204" pitchFamily="34" charset="0"/>
                <a:cs typeface="Verdana" panose="020B0604030504040204" pitchFamily="34" charset="0"/>
              </a:rPr>
              <a:t>raizeiras</a:t>
            </a:r>
            <a:r>
              <a:rPr lang="pt-BR" sz="2400" dirty="0" smtClean="0">
                <a:solidFill>
                  <a:srgbClr val="034A7D"/>
                </a:solidFill>
                <a:latin typeface="BankGothic Lt BT" panose="020B0607020203060204"/>
                <a:ea typeface="Verdana" panose="020B0604030504040204" pitchFamily="34" charset="0"/>
                <a:cs typeface="Verdana" panose="020B0604030504040204" pitchFamily="34" charset="0"/>
              </a:rPr>
              <a:t>, seringueiros, quebradeiras de coco babaçu e outras que detêm inúmeros conhecimentos tradicionais associados (“</a:t>
            </a:r>
            <a:r>
              <a:rPr lang="pt-BR" sz="2400" dirty="0" err="1" smtClean="0">
                <a:solidFill>
                  <a:srgbClr val="034A7D"/>
                </a:solidFill>
                <a:latin typeface="BankGothic Lt BT" panose="020B0607020203060204"/>
                <a:ea typeface="Verdana" panose="020B0604030504040204" pitchFamily="34" charset="0"/>
                <a:cs typeface="Verdana" panose="020B0604030504040204" pitchFamily="34" charset="0"/>
              </a:rPr>
              <a:t>CTAs</a:t>
            </a:r>
            <a:r>
              <a:rPr lang="pt-BR" sz="2400" dirty="0" smtClean="0">
                <a:solidFill>
                  <a:srgbClr val="034A7D"/>
                </a:solidFill>
                <a:latin typeface="BankGothic Lt BT" panose="020B0607020203060204"/>
                <a:ea typeface="Verdana" panose="020B0604030504040204" pitchFamily="34" charset="0"/>
                <a:cs typeface="Verdana" panose="020B0604030504040204" pitchFamily="34" charset="0"/>
              </a:rPr>
              <a:t>”) à biodiversidade </a:t>
            </a:r>
          </a:p>
          <a:p>
            <a:pPr algn="just">
              <a:lnSpc>
                <a:spcPct val="100000"/>
              </a:lnSpc>
            </a:pPr>
            <a:endParaRPr lang="pt-BR" sz="2400" dirty="0" smtClean="0">
              <a:solidFill>
                <a:srgbClr val="034A7D"/>
              </a:solidFill>
              <a:latin typeface="BankGothic Lt BT" panose="020B0607020203060204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pt-BR" sz="2400" dirty="0" smtClean="0">
                <a:solidFill>
                  <a:srgbClr val="034A7D"/>
                </a:solidFill>
                <a:latin typeface="BankGothic Lt BT" panose="020B0607020203060204"/>
                <a:ea typeface="Verdana" panose="020B0604030504040204" pitchFamily="34" charset="0"/>
                <a:cs typeface="Verdana" panose="020B0604030504040204" pitchFamily="34" charset="0"/>
              </a:rPr>
              <a:t>Os </a:t>
            </a:r>
            <a:r>
              <a:rPr lang="pt-BR" sz="2400" dirty="0" err="1" smtClean="0">
                <a:solidFill>
                  <a:srgbClr val="034A7D"/>
                </a:solidFill>
                <a:latin typeface="BankGothic Lt BT" panose="020B0607020203060204"/>
                <a:ea typeface="Verdana" panose="020B0604030504040204" pitchFamily="34" charset="0"/>
                <a:cs typeface="Verdana" panose="020B0604030504040204" pitchFamily="34" charset="0"/>
              </a:rPr>
              <a:t>CTAs</a:t>
            </a:r>
            <a:r>
              <a:rPr lang="pt-BR" sz="2400" dirty="0" smtClean="0">
                <a:solidFill>
                  <a:srgbClr val="034A7D"/>
                </a:solidFill>
                <a:latin typeface="BankGothic Lt BT" panose="020B0607020203060204"/>
                <a:ea typeface="Verdana" panose="020B0604030504040204" pitchFamily="34" charset="0"/>
                <a:cs typeface="Verdana" panose="020B0604030504040204" pitchFamily="34" charset="0"/>
              </a:rPr>
              <a:t> têm sido utilizados como um meio mais rápido de se alcançar resultados no desenvolvimento de produtos comerciais já que com base nas informações obtidas é possível diminuir anos de pesquisa.</a:t>
            </a:r>
          </a:p>
          <a:p>
            <a:pPr>
              <a:lnSpc>
                <a:spcPct val="150000"/>
              </a:lnSpc>
            </a:pPr>
            <a:endParaRPr lang="pt-BR" sz="2400" dirty="0" smtClean="0">
              <a:solidFill>
                <a:srgbClr val="034A7D"/>
              </a:solidFill>
              <a:latin typeface="BankGothic Lt BT" panose="020B0607020203060204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50000"/>
              </a:lnSpc>
            </a:pPr>
            <a:endParaRPr lang="pt-PT" sz="1600" dirty="0" smtClean="0">
              <a:cs typeface="Times New Roman" pitchFamily="18" charset="0"/>
            </a:endParaRPr>
          </a:p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endParaRPr lang="pt-BR" sz="1800" dirty="0" smtClean="0"/>
          </a:p>
        </p:txBody>
      </p:sp>
      <p:sp>
        <p:nvSpPr>
          <p:cNvPr id="166" name="Rectangle 2"/>
          <p:cNvSpPr txBox="1">
            <a:spLocks noChangeArrowheads="1"/>
          </p:cNvSpPr>
          <p:nvPr/>
        </p:nvSpPr>
        <p:spPr>
          <a:xfrm>
            <a:off x="460278" y="544976"/>
            <a:ext cx="8008938" cy="549275"/>
          </a:xfrm>
          <a:prstGeom prst="rect">
            <a:avLst/>
          </a:prstGeom>
        </p:spPr>
        <p:txBody>
          <a:bodyPr/>
          <a:lstStyle/>
          <a:p>
            <a:pPr marR="0" lvl="0" indent="0" fontAlgn="base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pt-BR" sz="3200" dirty="0" smtClean="0">
              <a:solidFill>
                <a:srgbClr val="01496E"/>
              </a:solidFill>
              <a:latin typeface="BankGothic Lt BT" panose="020B0607020203060204" pitchFamily="34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611561" y="529056"/>
            <a:ext cx="561662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b="1" dirty="0" smtClean="0">
                <a:solidFill>
                  <a:srgbClr val="01496E"/>
                </a:solidFill>
                <a:latin typeface="BankGothic Lt BT" panose="020B0607020203060204" pitchFamily="34" charset="0"/>
              </a:rPr>
              <a:t>Conhecimento Tradicional Associado (“CTA”)</a:t>
            </a:r>
            <a:endParaRPr lang="pt-BR" sz="2800" b="1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7544" y="1484784"/>
            <a:ext cx="7920880" cy="4320480"/>
          </a:xfrm>
          <a:prstGeom prst="rect">
            <a:avLst/>
          </a:prstGeo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pt-BR" sz="2400" dirty="0" smtClean="0">
                <a:solidFill>
                  <a:srgbClr val="034A7D"/>
                </a:solidFill>
                <a:latin typeface="BankGothic Lt BT" panose="020B0607020203060204"/>
                <a:ea typeface="Verdana" panose="020B0604030504040204" pitchFamily="34" charset="0"/>
                <a:cs typeface="Verdana" panose="020B0604030504040204" pitchFamily="34" charset="0"/>
              </a:rPr>
              <a:t>Ministério do Meio Ambiente (“MMA”) estima que cerca de 70% dos produtos farmacêuticos derivados de plantas foram desenvolvidos a partir de </a:t>
            </a:r>
            <a:r>
              <a:rPr lang="pt-BR" sz="2400" dirty="0" err="1" smtClean="0">
                <a:solidFill>
                  <a:srgbClr val="034A7D"/>
                </a:solidFill>
                <a:latin typeface="BankGothic Lt BT" panose="020B0607020203060204"/>
                <a:ea typeface="Verdana" panose="020B0604030504040204" pitchFamily="34" charset="0"/>
                <a:cs typeface="Verdana" panose="020B0604030504040204" pitchFamily="34" charset="0"/>
              </a:rPr>
              <a:t>CTAs</a:t>
            </a:r>
            <a:endParaRPr lang="pt-BR" sz="2400" dirty="0" smtClean="0">
              <a:solidFill>
                <a:srgbClr val="034A7D"/>
              </a:solidFill>
              <a:latin typeface="BankGothic Lt BT" panose="020B0607020203060204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lnSpc>
                <a:spcPct val="100000"/>
              </a:lnSpc>
            </a:pPr>
            <a:endParaRPr lang="pt-BR" sz="2400" dirty="0" smtClean="0">
              <a:solidFill>
                <a:srgbClr val="034A7D"/>
              </a:solidFill>
              <a:latin typeface="BankGothic Lt BT" panose="020B0607020203060204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pt-BR" sz="2400" dirty="0" smtClean="0">
                <a:solidFill>
                  <a:srgbClr val="034A7D"/>
                </a:solidFill>
                <a:latin typeface="BankGothic Lt BT" panose="020B0607020203060204"/>
                <a:ea typeface="Verdana" panose="020B0604030504040204" pitchFamily="34" charset="0"/>
                <a:cs typeface="Verdana" panose="020B0604030504040204" pitchFamily="34" charset="0"/>
              </a:rPr>
              <a:t>Uma das críticas mais comuns ao desenvolvimento de produtos por meio de </a:t>
            </a:r>
            <a:r>
              <a:rPr lang="pt-BR" sz="2400" dirty="0" err="1" smtClean="0">
                <a:solidFill>
                  <a:srgbClr val="034A7D"/>
                </a:solidFill>
                <a:latin typeface="BankGothic Lt BT" panose="020B0607020203060204"/>
                <a:ea typeface="Verdana" panose="020B0604030504040204" pitchFamily="34" charset="0"/>
                <a:cs typeface="Verdana" panose="020B0604030504040204" pitchFamily="34" charset="0"/>
              </a:rPr>
              <a:t>CTAs</a:t>
            </a:r>
            <a:r>
              <a:rPr lang="pt-BR" sz="2400" dirty="0" smtClean="0">
                <a:solidFill>
                  <a:srgbClr val="034A7D"/>
                </a:solidFill>
                <a:latin typeface="BankGothic Lt BT" panose="020B0607020203060204"/>
                <a:ea typeface="Verdana" panose="020B0604030504040204" pitchFamily="34" charset="0"/>
                <a:cs typeface="Verdana" panose="020B0604030504040204" pitchFamily="34" charset="0"/>
              </a:rPr>
              <a:t> é que raramente os benefícios gerados a partir da exploração econômica dos produtos são, de fato, compartilhados com as comunidades que detêm esse conhecimento  </a:t>
            </a:r>
          </a:p>
          <a:p>
            <a:pPr>
              <a:lnSpc>
                <a:spcPct val="150000"/>
              </a:lnSpc>
            </a:pPr>
            <a:endParaRPr lang="pt-BR" sz="2400" dirty="0" smtClean="0">
              <a:solidFill>
                <a:srgbClr val="034A7D"/>
              </a:solidFill>
              <a:latin typeface="BankGothic Lt BT" panose="020B0607020203060204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50000"/>
              </a:lnSpc>
            </a:pPr>
            <a:endParaRPr lang="pt-PT" sz="1600" dirty="0" smtClean="0">
              <a:cs typeface="Times New Roman" pitchFamily="18" charset="0"/>
            </a:endParaRPr>
          </a:p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endParaRPr lang="pt-BR" sz="1800" dirty="0" smtClean="0"/>
          </a:p>
        </p:txBody>
      </p:sp>
      <p:sp>
        <p:nvSpPr>
          <p:cNvPr id="166" name="Rectangle 2"/>
          <p:cNvSpPr txBox="1">
            <a:spLocks noChangeArrowheads="1"/>
          </p:cNvSpPr>
          <p:nvPr/>
        </p:nvSpPr>
        <p:spPr>
          <a:xfrm>
            <a:off x="460278" y="544976"/>
            <a:ext cx="8008938" cy="549275"/>
          </a:xfrm>
          <a:prstGeom prst="rect">
            <a:avLst/>
          </a:prstGeom>
        </p:spPr>
        <p:txBody>
          <a:bodyPr/>
          <a:lstStyle/>
          <a:p>
            <a:pPr marR="0" lvl="0" indent="0" fontAlgn="base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pt-BR" sz="3200" dirty="0" smtClean="0">
              <a:solidFill>
                <a:srgbClr val="01496E"/>
              </a:solidFill>
              <a:latin typeface="BankGothic Lt BT" panose="020B0607020203060204" pitchFamily="34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611561" y="529056"/>
            <a:ext cx="56166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b="1" dirty="0" err="1" smtClean="0">
                <a:solidFill>
                  <a:srgbClr val="01496E"/>
                </a:solidFill>
                <a:latin typeface="BankGothic Lt BT" panose="020B0607020203060204" pitchFamily="34" charset="0"/>
              </a:rPr>
              <a:t>CTAs</a:t>
            </a:r>
            <a:endParaRPr lang="pt-BR" sz="2800" b="1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7544" y="1700808"/>
            <a:ext cx="7920880" cy="4752528"/>
          </a:xfrm>
          <a:prstGeom prst="rect">
            <a:avLst/>
          </a:prstGeo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pt-BR" sz="2400" dirty="0" smtClean="0">
                <a:solidFill>
                  <a:srgbClr val="034A7D"/>
                </a:solidFill>
                <a:latin typeface="BankGothic Lt BT" panose="020B0607020203060204"/>
                <a:ea typeface="Verdana" panose="020B0604030504040204" pitchFamily="34" charset="0"/>
                <a:cs typeface="Verdana" panose="020B0604030504040204" pitchFamily="34" charset="0"/>
              </a:rPr>
              <a:t>1992 - Conferência das Nações Unidas sobre o Meio Ambiente e Desenvolvimento Sustentável no Rio de Janeiro  -  Convenção sobre Diversidade Biológica (CDB)</a:t>
            </a:r>
          </a:p>
          <a:p>
            <a:pPr algn="just">
              <a:lnSpc>
                <a:spcPct val="100000"/>
              </a:lnSpc>
            </a:pPr>
            <a:endParaRPr lang="pt-BR" sz="2400" dirty="0" smtClean="0">
              <a:solidFill>
                <a:srgbClr val="034A7D"/>
              </a:solidFill>
              <a:latin typeface="BankGothic Lt BT" panose="020B0607020203060204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pt-BR" sz="2400" dirty="0" smtClean="0">
                <a:solidFill>
                  <a:srgbClr val="034A7D"/>
                </a:solidFill>
                <a:latin typeface="BankGothic Lt BT" panose="020B0607020203060204"/>
                <a:ea typeface="Verdana" panose="020B0604030504040204" pitchFamily="34" charset="0"/>
                <a:cs typeface="Verdana" panose="020B0604030504040204" pitchFamily="34" charset="0"/>
              </a:rPr>
              <a:t>Tratado internacional de Direito Ambiental que entrou em vigor em 29 de dezembro de 1993 e atualmente conta com 193 partes </a:t>
            </a:r>
          </a:p>
          <a:p>
            <a:pPr algn="just">
              <a:lnSpc>
                <a:spcPct val="100000"/>
              </a:lnSpc>
            </a:pPr>
            <a:endParaRPr lang="pt-BR" sz="2400" dirty="0" smtClean="0">
              <a:solidFill>
                <a:srgbClr val="034A7D"/>
              </a:solidFill>
              <a:latin typeface="BankGothic Lt BT" panose="020B0607020203060204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pt-BR" sz="2400" dirty="0" smtClean="0">
                <a:solidFill>
                  <a:srgbClr val="034A7D"/>
                </a:solidFill>
                <a:latin typeface="BankGothic Lt BT" panose="020B0607020203060204"/>
                <a:ea typeface="Verdana" panose="020B0604030504040204" pitchFamily="34" charset="0"/>
                <a:cs typeface="Verdana" panose="020B0604030504040204" pitchFamily="34" charset="0"/>
              </a:rPr>
              <a:t>Países que ainda não ratificaram: Estados Unidos, Andorra,   Sudão do Sul e Vaticano </a:t>
            </a:r>
          </a:p>
          <a:p>
            <a:pPr>
              <a:lnSpc>
                <a:spcPct val="150000"/>
              </a:lnSpc>
            </a:pPr>
            <a:endParaRPr lang="pt-BR" sz="2400" dirty="0" smtClean="0">
              <a:solidFill>
                <a:srgbClr val="034A7D"/>
              </a:solidFill>
              <a:latin typeface="BankGothic Lt BT" panose="020B0607020203060204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50000"/>
              </a:lnSpc>
            </a:pPr>
            <a:endParaRPr lang="pt-PT" sz="1600" dirty="0" smtClean="0">
              <a:cs typeface="Times New Roman" pitchFamily="18" charset="0"/>
            </a:endParaRPr>
          </a:p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endParaRPr lang="pt-BR" sz="1800" dirty="0" smtClean="0"/>
          </a:p>
        </p:txBody>
      </p:sp>
      <p:sp>
        <p:nvSpPr>
          <p:cNvPr id="166" name="Rectangle 2"/>
          <p:cNvSpPr txBox="1">
            <a:spLocks noChangeArrowheads="1"/>
          </p:cNvSpPr>
          <p:nvPr/>
        </p:nvSpPr>
        <p:spPr>
          <a:xfrm>
            <a:off x="460278" y="544976"/>
            <a:ext cx="8008938" cy="549275"/>
          </a:xfrm>
          <a:prstGeom prst="rect">
            <a:avLst/>
          </a:prstGeom>
        </p:spPr>
        <p:txBody>
          <a:bodyPr/>
          <a:lstStyle/>
          <a:p>
            <a:pPr marR="0" lvl="0" indent="0" fontAlgn="base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pt-BR" sz="3200" dirty="0" smtClean="0">
              <a:solidFill>
                <a:srgbClr val="01496E"/>
              </a:solidFill>
              <a:latin typeface="BankGothic Lt BT" panose="020B0607020203060204" pitchFamily="34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611560" y="529056"/>
            <a:ext cx="756084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b="1" dirty="0" smtClean="0">
                <a:solidFill>
                  <a:srgbClr val="01496E"/>
                </a:solidFill>
                <a:latin typeface="BankGothic Lt BT" panose="020B0607020203060204" pitchFamily="34" charset="0"/>
              </a:rPr>
              <a:t>Contexto internacional: A </a:t>
            </a:r>
          </a:p>
          <a:p>
            <a:r>
              <a:rPr lang="pt-BR" sz="2800" b="1" dirty="0" smtClean="0">
                <a:solidFill>
                  <a:srgbClr val="01496E"/>
                </a:solidFill>
                <a:latin typeface="BankGothic Lt BT" panose="020B0607020203060204" pitchFamily="34" charset="0"/>
              </a:rPr>
              <a:t>Convenção sobre Diversidade Biológica</a:t>
            </a:r>
            <a:endParaRPr lang="pt-BR" sz="2800" b="1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536" y="1196752"/>
            <a:ext cx="8424936" cy="5472608"/>
          </a:xfrm>
          <a:prstGeom prst="rect">
            <a:avLst/>
          </a:prstGeo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pt-BR" sz="2400" dirty="0" smtClean="0">
                <a:solidFill>
                  <a:srgbClr val="034A7D"/>
                </a:solidFill>
                <a:latin typeface="BankGothic Lt BT" panose="020B0607020203060204"/>
                <a:ea typeface="Verdana" panose="020B0604030504040204" pitchFamily="34" charset="0"/>
                <a:cs typeface="Verdana" panose="020B0604030504040204" pitchFamily="34" charset="0"/>
              </a:rPr>
              <a:t>CDB assinada pelo Brasil durante a Conferência das Nações Unidas em 1992</a:t>
            </a:r>
          </a:p>
          <a:p>
            <a:pPr algn="just">
              <a:lnSpc>
                <a:spcPct val="100000"/>
              </a:lnSpc>
              <a:buNone/>
            </a:pPr>
            <a:endParaRPr lang="pt-BR" sz="2400" dirty="0" smtClean="0">
              <a:solidFill>
                <a:srgbClr val="034A7D"/>
              </a:solidFill>
              <a:latin typeface="BankGothic Lt BT" panose="020B0607020203060204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pt-BR" sz="2400" dirty="0" smtClean="0">
                <a:solidFill>
                  <a:srgbClr val="034A7D"/>
                </a:solidFill>
                <a:latin typeface="BankGothic Lt BT" panose="020B0607020203060204"/>
                <a:ea typeface="Verdana" panose="020B0604030504040204" pitchFamily="34" charset="0"/>
                <a:cs typeface="Verdana" panose="020B0604030504040204" pitchFamily="34" charset="0"/>
              </a:rPr>
              <a:t>Aprovação pelo Poder Legislativo em 03/02/1994  - Decreto Legislativo nº 2</a:t>
            </a:r>
          </a:p>
          <a:p>
            <a:pPr algn="just">
              <a:lnSpc>
                <a:spcPct val="100000"/>
              </a:lnSpc>
            </a:pPr>
            <a:endParaRPr lang="pt-BR" sz="2400" dirty="0" smtClean="0">
              <a:solidFill>
                <a:srgbClr val="034A7D"/>
              </a:solidFill>
              <a:latin typeface="BankGothic Lt BT" panose="020B0607020203060204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pt-BR" sz="2400" dirty="0" smtClean="0">
                <a:solidFill>
                  <a:srgbClr val="034A7D"/>
                </a:solidFill>
                <a:latin typeface="BankGothic Lt BT" panose="020B0607020203060204"/>
                <a:ea typeface="Verdana" panose="020B0604030504040204" pitchFamily="34" charset="0"/>
                <a:cs typeface="Verdana" panose="020B0604030504040204" pitchFamily="34" charset="0"/>
              </a:rPr>
              <a:t>Depósito de ratificação junto à ONU em 28/02/1994</a:t>
            </a:r>
          </a:p>
          <a:p>
            <a:pPr algn="just">
              <a:lnSpc>
                <a:spcPct val="100000"/>
              </a:lnSpc>
            </a:pPr>
            <a:endParaRPr lang="pt-BR" sz="2400" dirty="0" smtClean="0">
              <a:solidFill>
                <a:srgbClr val="034A7D"/>
              </a:solidFill>
              <a:latin typeface="BankGothic Lt BT" panose="020B0607020203060204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pt-BR" sz="2400" dirty="0" smtClean="0">
                <a:solidFill>
                  <a:srgbClr val="034A7D"/>
                </a:solidFill>
                <a:latin typeface="BankGothic Lt BT" panose="020B0607020203060204"/>
                <a:ea typeface="Verdana" panose="020B0604030504040204" pitchFamily="34" charset="0"/>
                <a:cs typeface="Verdana" panose="020B0604030504040204" pitchFamily="34" charset="0"/>
              </a:rPr>
              <a:t>Texto só foi promulgado pelo Presidente da República em 16/03/1998 por meio do Decreto nº 2.519  </a:t>
            </a:r>
          </a:p>
          <a:p>
            <a:pPr algn="just">
              <a:lnSpc>
                <a:spcPct val="100000"/>
              </a:lnSpc>
              <a:buNone/>
            </a:pPr>
            <a:endParaRPr lang="pt-BR" sz="2400" dirty="0" smtClean="0">
              <a:solidFill>
                <a:srgbClr val="034A7D"/>
              </a:solidFill>
              <a:latin typeface="BankGothic Lt BT" panose="020B0607020203060204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pt-BR" sz="2400" dirty="0" smtClean="0">
                <a:solidFill>
                  <a:srgbClr val="034A7D"/>
                </a:solidFill>
                <a:latin typeface="BankGothic Lt BT" panose="020B0607020203060204"/>
                <a:ea typeface="Verdana" panose="020B0604030504040204" pitchFamily="34" charset="0"/>
                <a:cs typeface="Verdana" panose="020B0604030504040204" pitchFamily="34" charset="0"/>
              </a:rPr>
              <a:t>Secretário Executivo da CDB:  Bráulio Ferreira de Souza Dias desde 20/01/2012</a:t>
            </a:r>
          </a:p>
          <a:p>
            <a:pPr>
              <a:lnSpc>
                <a:spcPct val="150000"/>
              </a:lnSpc>
            </a:pPr>
            <a:endParaRPr lang="pt-PT" sz="1600" dirty="0" smtClean="0">
              <a:cs typeface="Times New Roman" pitchFamily="18" charset="0"/>
            </a:endParaRPr>
          </a:p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endParaRPr lang="pt-BR" sz="1800" dirty="0" smtClean="0"/>
          </a:p>
        </p:txBody>
      </p:sp>
      <p:sp>
        <p:nvSpPr>
          <p:cNvPr id="166" name="Rectangle 2"/>
          <p:cNvSpPr txBox="1">
            <a:spLocks noChangeArrowheads="1"/>
          </p:cNvSpPr>
          <p:nvPr/>
        </p:nvSpPr>
        <p:spPr>
          <a:xfrm>
            <a:off x="460278" y="544976"/>
            <a:ext cx="8008938" cy="549275"/>
          </a:xfrm>
          <a:prstGeom prst="rect">
            <a:avLst/>
          </a:prstGeom>
        </p:spPr>
        <p:txBody>
          <a:bodyPr/>
          <a:lstStyle/>
          <a:p>
            <a:pPr marR="0" lvl="0" indent="0" fontAlgn="base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pt-BR" sz="3200" dirty="0" smtClean="0">
              <a:solidFill>
                <a:srgbClr val="01496E"/>
              </a:solidFill>
              <a:latin typeface="BankGothic Lt BT" panose="020B0607020203060204" pitchFamily="34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611560" y="529056"/>
            <a:ext cx="75608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b="1" dirty="0" smtClean="0">
                <a:solidFill>
                  <a:srgbClr val="01496E"/>
                </a:solidFill>
                <a:latin typeface="BankGothic Lt BT" panose="020B0607020203060204" pitchFamily="34" charset="0"/>
              </a:rPr>
              <a:t>Brasil e a CDB</a:t>
            </a:r>
            <a:endParaRPr lang="pt-BR" sz="2800" b="1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536" y="1196752"/>
            <a:ext cx="8424936" cy="5472608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pt-BR" sz="2600" u="sng" dirty="0" smtClean="0">
                <a:solidFill>
                  <a:srgbClr val="034A7D"/>
                </a:solidFill>
                <a:latin typeface="BankGothic Lt BT" panose="020B0607020203060204"/>
                <a:ea typeface="Verdana" panose="020B0604030504040204" pitchFamily="34" charset="0"/>
                <a:cs typeface="Verdana" panose="020B0604030504040204" pitchFamily="34" charset="0"/>
              </a:rPr>
              <a:t>Os três principais objetivos: </a:t>
            </a:r>
          </a:p>
          <a:p>
            <a:pPr>
              <a:lnSpc>
                <a:spcPct val="150000"/>
              </a:lnSpc>
              <a:buNone/>
            </a:pPr>
            <a:endParaRPr lang="pt-BR" sz="2600" u="sng" dirty="0" smtClean="0">
              <a:solidFill>
                <a:srgbClr val="034A7D"/>
              </a:solidFill>
              <a:latin typeface="BankGothic Lt BT" panose="020B0607020203060204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sz="2600" dirty="0" smtClean="0">
                <a:solidFill>
                  <a:srgbClr val="034A7D"/>
                </a:solidFill>
                <a:latin typeface="BankGothic Lt BT" panose="020B0607020203060204"/>
                <a:ea typeface="Verdana" panose="020B0604030504040204" pitchFamily="34" charset="0"/>
                <a:cs typeface="Verdana" panose="020B0604030504040204" pitchFamily="34" charset="0"/>
              </a:rPr>
              <a:t>a </a:t>
            </a:r>
            <a:r>
              <a:rPr lang="pt-BR" sz="2600" u="sng" dirty="0" smtClean="0">
                <a:solidFill>
                  <a:srgbClr val="034A7D"/>
                </a:solidFill>
                <a:latin typeface="BankGothic Lt BT" panose="020B0607020203060204"/>
                <a:ea typeface="Verdana" panose="020B0604030504040204" pitchFamily="34" charset="0"/>
                <a:cs typeface="Verdana" panose="020B0604030504040204" pitchFamily="34" charset="0"/>
              </a:rPr>
              <a:t>conservação</a:t>
            </a:r>
            <a:r>
              <a:rPr lang="pt-BR" sz="2600" dirty="0" smtClean="0">
                <a:solidFill>
                  <a:srgbClr val="034A7D"/>
                </a:solidFill>
                <a:latin typeface="BankGothic Lt BT" panose="020B0607020203060204"/>
                <a:ea typeface="Verdana" panose="020B0604030504040204" pitchFamily="34" charset="0"/>
                <a:cs typeface="Verdana" panose="020B0604030504040204" pitchFamily="34" charset="0"/>
              </a:rPr>
              <a:t> da diversidade biológica</a:t>
            </a:r>
          </a:p>
          <a:p>
            <a:pPr algn="just">
              <a:lnSpc>
                <a:spcPct val="150000"/>
              </a:lnSpc>
            </a:pPr>
            <a:r>
              <a:rPr lang="pt-BR" sz="2600" dirty="0" smtClean="0">
                <a:solidFill>
                  <a:srgbClr val="034A7D"/>
                </a:solidFill>
                <a:latin typeface="BankGothic Lt BT" panose="020B0607020203060204"/>
                <a:ea typeface="Verdana" panose="020B0604030504040204" pitchFamily="34" charset="0"/>
                <a:cs typeface="Verdana" panose="020B0604030504040204" pitchFamily="34" charset="0"/>
              </a:rPr>
              <a:t>a </a:t>
            </a:r>
            <a:r>
              <a:rPr lang="pt-BR" sz="2600" u="sng" dirty="0" smtClean="0">
                <a:solidFill>
                  <a:srgbClr val="034A7D"/>
                </a:solidFill>
                <a:latin typeface="BankGothic Lt BT" panose="020B0607020203060204"/>
                <a:ea typeface="Verdana" panose="020B0604030504040204" pitchFamily="34" charset="0"/>
                <a:cs typeface="Verdana" panose="020B0604030504040204" pitchFamily="34" charset="0"/>
              </a:rPr>
              <a:t>utilização sustentável </a:t>
            </a:r>
            <a:r>
              <a:rPr lang="pt-BR" sz="2600" dirty="0" smtClean="0">
                <a:solidFill>
                  <a:srgbClr val="034A7D"/>
                </a:solidFill>
                <a:latin typeface="BankGothic Lt BT" panose="020B0607020203060204"/>
                <a:ea typeface="Verdana" panose="020B0604030504040204" pitchFamily="34" charset="0"/>
                <a:cs typeface="Verdana" panose="020B0604030504040204" pitchFamily="34" charset="0"/>
              </a:rPr>
              <a:t>de seus componentes e </a:t>
            </a:r>
          </a:p>
          <a:p>
            <a:pPr algn="just">
              <a:lnSpc>
                <a:spcPct val="150000"/>
              </a:lnSpc>
            </a:pPr>
            <a:r>
              <a:rPr lang="pt-BR" sz="2600" dirty="0" smtClean="0">
                <a:solidFill>
                  <a:srgbClr val="034A7D"/>
                </a:solidFill>
                <a:latin typeface="BankGothic Lt BT" panose="020B0607020203060204"/>
                <a:ea typeface="Verdana" panose="020B0604030504040204" pitchFamily="34" charset="0"/>
                <a:cs typeface="Verdana" panose="020B0604030504040204" pitchFamily="34" charset="0"/>
              </a:rPr>
              <a:t>a justa e equitativa </a:t>
            </a:r>
            <a:r>
              <a:rPr lang="pt-BR" sz="2600" u="sng" dirty="0" smtClean="0">
                <a:solidFill>
                  <a:srgbClr val="034A7D"/>
                </a:solidFill>
                <a:latin typeface="BankGothic Lt BT" panose="020B0607020203060204"/>
                <a:ea typeface="Verdana" panose="020B0604030504040204" pitchFamily="34" charset="0"/>
                <a:cs typeface="Verdana" panose="020B0604030504040204" pitchFamily="34" charset="0"/>
              </a:rPr>
              <a:t>repartição dos benefícios </a:t>
            </a:r>
            <a:r>
              <a:rPr lang="pt-BR" sz="2600" dirty="0" smtClean="0">
                <a:solidFill>
                  <a:srgbClr val="034A7D"/>
                </a:solidFill>
                <a:latin typeface="BankGothic Lt BT" panose="020B0607020203060204"/>
                <a:ea typeface="Verdana" panose="020B0604030504040204" pitchFamily="34" charset="0"/>
                <a:cs typeface="Verdana" panose="020B0604030504040204" pitchFamily="34" charset="0"/>
              </a:rPr>
              <a:t>derivados da utilização dos recursos genéticos</a:t>
            </a:r>
          </a:p>
          <a:p>
            <a:pPr algn="just">
              <a:lnSpc>
                <a:spcPct val="150000"/>
              </a:lnSpc>
              <a:buNone/>
            </a:pPr>
            <a:r>
              <a:rPr lang="pt-BR" sz="2400" dirty="0" smtClean="0">
                <a:solidFill>
                  <a:srgbClr val="034A7D"/>
                </a:solidFill>
                <a:latin typeface="BankGothic Lt BT" panose="020B0607020203060204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endParaRPr lang="pt-PT" sz="1600" dirty="0" smtClean="0">
              <a:cs typeface="Times New Roman" pitchFamily="18" charset="0"/>
            </a:endParaRPr>
          </a:p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endParaRPr lang="pt-BR" sz="1800" dirty="0" smtClean="0"/>
          </a:p>
        </p:txBody>
      </p:sp>
      <p:sp>
        <p:nvSpPr>
          <p:cNvPr id="166" name="Rectangle 2"/>
          <p:cNvSpPr txBox="1">
            <a:spLocks noChangeArrowheads="1"/>
          </p:cNvSpPr>
          <p:nvPr/>
        </p:nvSpPr>
        <p:spPr>
          <a:xfrm>
            <a:off x="460278" y="544976"/>
            <a:ext cx="8008938" cy="549275"/>
          </a:xfrm>
          <a:prstGeom prst="rect">
            <a:avLst/>
          </a:prstGeom>
        </p:spPr>
        <p:txBody>
          <a:bodyPr/>
          <a:lstStyle/>
          <a:p>
            <a:pPr marR="0" lvl="0" indent="0" fontAlgn="base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pt-BR" sz="3200" dirty="0" smtClean="0">
              <a:solidFill>
                <a:srgbClr val="01496E"/>
              </a:solidFill>
              <a:latin typeface="BankGothic Lt BT" panose="020B0607020203060204" pitchFamily="34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611560" y="529056"/>
            <a:ext cx="75608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b="1" dirty="0" smtClean="0">
                <a:solidFill>
                  <a:srgbClr val="01496E"/>
                </a:solidFill>
                <a:latin typeface="BankGothic Lt BT" panose="020B0607020203060204" pitchFamily="34" charset="0"/>
              </a:rPr>
              <a:t>CDB</a:t>
            </a:r>
            <a:endParaRPr lang="pt-BR" sz="2800" b="1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Apresentação TFTS">
  <a:themeElements>
    <a:clrScheme name="1_Apresentação TFT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Apresentação TFT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noFill/>
        <a:ln w="12700">
          <a:noFill/>
          <a:miter lim="800000"/>
          <a:headEnd/>
          <a:tailEnd/>
        </a:ln>
      </a:spPr>
      <a:bodyPr lIns="54000" tIns="36000" rIns="54000" bIns="36000" anchor="ctr"/>
      <a:lstStyle>
        <a:defPPr>
          <a:defRPr sz="1200" dirty="0"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45791" dir="3378596" algn="ctr" rotWithShape="0">
                  <a:srgbClr val="336699"/>
                </a:outerShdw>
              </a:effectLst>
            </a14:hiddenEffects>
          </a:ext>
        </a:extLst>
      </a:spPr>
      <a:bodyPr vert="horz" wrap="none" lIns="54000" tIns="36000" rIns="54000" bIns="36000" numCol="1" anchor="ctr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defRPr>
        </a:defPPr>
      </a:lstStyle>
    </a:lnDef>
  </a:objectDefaults>
  <a:extraClrSchemeLst>
    <a:extraClrScheme>
      <a:clrScheme name="1_Apresentação TF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presentação TFT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presentação TFT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presentação TFT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presentação TFT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presentação TFT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presentação TFT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18858</TotalTime>
  <Words>2195</Words>
  <Application>Microsoft Office PowerPoint</Application>
  <PresentationFormat>Apresentação na tela (4:3)</PresentationFormat>
  <Paragraphs>345</Paragraphs>
  <Slides>38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38</vt:i4>
      </vt:variant>
    </vt:vector>
  </HeadingPairs>
  <TitlesOfParts>
    <vt:vector size="46" baseType="lpstr">
      <vt:lpstr>Arial</vt:lpstr>
      <vt:lpstr>BankGothic Lt BT</vt:lpstr>
      <vt:lpstr>BankGothic Md BT</vt:lpstr>
      <vt:lpstr>Tahoma</vt:lpstr>
      <vt:lpstr>Times New Roman</vt:lpstr>
      <vt:lpstr>Verdana</vt:lpstr>
      <vt:lpstr>Wingdings</vt:lpstr>
      <vt:lpstr>1_Apresentação TFTS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wm@logotecnico.com.br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sem título</dc:title>
  <dc:creator>Wm Steinmetz</dc:creator>
  <cp:lastModifiedBy>TozziniFreire Advogados</cp:lastModifiedBy>
  <cp:revision>1959</cp:revision>
  <cp:lastPrinted>2003-02-03T18:06:56Z</cp:lastPrinted>
  <dcterms:created xsi:type="dcterms:W3CDTF">1999-08-23T19:44:40Z</dcterms:created>
  <dcterms:modified xsi:type="dcterms:W3CDTF">2016-12-01T14:38:21Z</dcterms:modified>
</cp:coreProperties>
</file>