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1" r:id="rId6"/>
    <p:sldId id="292" r:id="rId7"/>
    <p:sldId id="293" r:id="rId8"/>
    <p:sldId id="257" r:id="rId9"/>
    <p:sldId id="264" r:id="rId10"/>
    <p:sldId id="294" r:id="rId11"/>
    <p:sldId id="258" r:id="rId12"/>
    <p:sldId id="273" r:id="rId13"/>
    <p:sldId id="274" r:id="rId14"/>
    <p:sldId id="296" r:id="rId15"/>
    <p:sldId id="297" r:id="rId16"/>
    <p:sldId id="278" r:id="rId17"/>
    <p:sldId id="276" r:id="rId18"/>
    <p:sldId id="285" r:id="rId19"/>
    <p:sldId id="279" r:id="rId20"/>
    <p:sldId id="287" r:id="rId21"/>
    <p:sldId id="289" r:id="rId22"/>
    <p:sldId id="281" r:id="rId23"/>
    <p:sldId id="29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C330A-BB4E-46B8-AB5E-5B13D99E9272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3A21383-6B41-412B-AF77-0CCB35973051}">
      <dgm:prSet custT="1"/>
      <dgm:spPr/>
      <dgm:t>
        <a:bodyPr/>
        <a:lstStyle/>
        <a:p>
          <a:pPr rtl="0"/>
          <a:r>
            <a:rPr lang="pt-BR" sz="1600" b="1" dirty="0"/>
            <a:t>As Linhas de Cuidado são a expressão de projetos terapêuticos voltadas a garantir, a partir das diferentes entradas e itinerários do paciente, os diferentes recursos necessários para o melhor cuidado em saúde. </a:t>
          </a:r>
        </a:p>
      </dgm:t>
    </dgm:pt>
    <dgm:pt modelId="{CE2D15E7-2DD0-4DBA-9B93-FD847FE8E732}" type="parTrans" cxnId="{61D2B5EE-D4A9-4EDE-8105-AA37E5D8A103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F1B63E80-2635-48B1-B4AD-67B10D22C152}" type="sibTrans" cxnId="{61D2B5EE-D4A9-4EDE-8105-AA37E5D8A103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1BB97F1-83CB-43A2-AD9A-1238447FC16C}" type="pres">
      <dgm:prSet presAssocID="{AD6C330A-BB4E-46B8-AB5E-5B13D99E92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89AE09-DE4F-4155-8265-AE3AB16AEA9D}" type="pres">
      <dgm:prSet presAssocID="{73A21383-6B41-412B-AF77-0CCB35973051}" presName="circ1TxSh" presStyleLbl="vennNode1" presStyleIdx="0" presStyleCnt="1"/>
      <dgm:spPr/>
      <dgm:t>
        <a:bodyPr/>
        <a:lstStyle/>
        <a:p>
          <a:endParaRPr lang="pt-BR"/>
        </a:p>
      </dgm:t>
    </dgm:pt>
  </dgm:ptLst>
  <dgm:cxnLst>
    <dgm:cxn modelId="{EE7A3356-D5C6-4099-A5AC-383471B008BD}" type="presOf" srcId="{73A21383-6B41-412B-AF77-0CCB35973051}" destId="{CC89AE09-DE4F-4155-8265-AE3AB16AEA9D}" srcOrd="0" destOrd="0" presId="urn:microsoft.com/office/officeart/2005/8/layout/venn1"/>
    <dgm:cxn modelId="{61D2B5EE-D4A9-4EDE-8105-AA37E5D8A103}" srcId="{AD6C330A-BB4E-46B8-AB5E-5B13D99E9272}" destId="{73A21383-6B41-412B-AF77-0CCB35973051}" srcOrd="0" destOrd="0" parTransId="{CE2D15E7-2DD0-4DBA-9B93-FD847FE8E732}" sibTransId="{F1B63E80-2635-48B1-B4AD-67B10D22C152}"/>
    <dgm:cxn modelId="{AA122C71-2EF7-438E-AFFC-707C6133A50B}" type="presOf" srcId="{AD6C330A-BB4E-46B8-AB5E-5B13D99E9272}" destId="{A1BB97F1-83CB-43A2-AD9A-1238447FC16C}" srcOrd="0" destOrd="0" presId="urn:microsoft.com/office/officeart/2005/8/layout/venn1"/>
    <dgm:cxn modelId="{0695F02F-5B4D-43C8-90E7-DE3C8CAC7F9D}" type="presParOf" srcId="{A1BB97F1-83CB-43A2-AD9A-1238447FC16C}" destId="{CC89AE09-DE4F-4155-8265-AE3AB16AEA9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93BB8-AC57-4BC2-82F8-0E378CFAD854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10DAD189-23A7-4DBF-9831-58E3387B16D2}">
      <dgm:prSet custT="1"/>
      <dgm:spPr/>
      <dgm:t>
        <a:bodyPr/>
        <a:lstStyle/>
        <a:p>
          <a:pPr algn="ctr"/>
          <a:r>
            <a:rPr lang="pt-BR" sz="1600" b="1" dirty="0" smtClean="0"/>
            <a:t>Linhas e cuidado </a:t>
          </a:r>
        </a:p>
        <a:p>
          <a:pPr algn="ctr"/>
          <a:r>
            <a:rPr lang="pt-BR" sz="1600" b="1" dirty="0" smtClean="0"/>
            <a:t>Atenção </a:t>
          </a:r>
          <a:r>
            <a:rPr lang="pt-BR" sz="1600" b="1" dirty="0"/>
            <a:t>ao </a:t>
          </a:r>
          <a:r>
            <a:rPr lang="pt-BR" sz="1600" b="1" dirty="0" smtClean="0"/>
            <a:t>paciente</a:t>
          </a:r>
        </a:p>
        <a:p>
          <a:pPr algn="ctr"/>
          <a:r>
            <a:rPr lang="pt-BR" sz="1600" b="1" dirty="0" smtClean="0"/>
            <a:t>Melhor </a:t>
          </a:r>
          <a:r>
            <a:rPr lang="pt-BR" sz="1600" b="1" dirty="0"/>
            <a:t>custo-efetividade das ações de ensino e </a:t>
          </a:r>
          <a:r>
            <a:rPr lang="pt-BR" sz="1600" b="1" dirty="0" smtClean="0"/>
            <a:t>assistência</a:t>
          </a:r>
        </a:p>
        <a:p>
          <a:pPr algn="ctr"/>
          <a:r>
            <a:rPr lang="pt-BR" sz="1600" b="1" dirty="0" smtClean="0"/>
            <a:t>Critérios de seleção das especialidades</a:t>
          </a:r>
          <a:endParaRPr lang="pt-BR" sz="1600" b="1" dirty="0"/>
        </a:p>
      </dgm:t>
    </dgm:pt>
    <dgm:pt modelId="{32D9DB4B-155F-45D4-9559-1BA7B77931E8}" type="parTrans" cxnId="{1E8DCEE5-DF5C-41FD-AC97-9C472FD9A45F}">
      <dgm:prSet/>
      <dgm:spPr/>
      <dgm:t>
        <a:bodyPr/>
        <a:lstStyle/>
        <a:p>
          <a:endParaRPr lang="pt-BR" sz="2800"/>
        </a:p>
      </dgm:t>
    </dgm:pt>
    <dgm:pt modelId="{FE6A5008-2FEF-49C7-B646-F1430786C6B6}" type="sibTrans" cxnId="{1E8DCEE5-DF5C-41FD-AC97-9C472FD9A45F}">
      <dgm:prSet/>
      <dgm:spPr/>
      <dgm:t>
        <a:bodyPr/>
        <a:lstStyle/>
        <a:p>
          <a:endParaRPr lang="pt-BR" sz="2800"/>
        </a:p>
      </dgm:t>
    </dgm:pt>
    <dgm:pt modelId="{3D8DD078-16C3-435B-BB1A-4CAC536121FC}">
      <dgm:prSet custT="1"/>
      <dgm:spPr/>
      <dgm:t>
        <a:bodyPr/>
        <a:lstStyle/>
        <a:p>
          <a:pPr algn="ctr"/>
          <a:r>
            <a:rPr lang="pt-BR" sz="1200" b="1" dirty="0"/>
            <a:t>As características essenciais selecionadas foram de atividades ambulatoriais que possuíssem conexão entre si na lógica das Linhas de </a:t>
          </a:r>
          <a:r>
            <a:rPr lang="pt-BR" sz="1200" b="1" dirty="0" smtClean="0"/>
            <a:t>cuidado. </a:t>
          </a:r>
          <a:r>
            <a:rPr lang="pt-BR" sz="1200" b="1" dirty="0"/>
            <a:t>Além disso que pudessem associar consultas interdisciplinares (médicas, enfermagem, psicologia e nutrição, por exemplo) eventualmente acompanhadas da realização de pequenos procedimentos cirúrgicos </a:t>
          </a:r>
          <a:r>
            <a:rPr lang="pt-BR" sz="1200" b="1" dirty="0" smtClean="0"/>
            <a:t>ou </a:t>
          </a:r>
          <a:r>
            <a:rPr lang="pt-BR" sz="1200" b="1" dirty="0"/>
            <a:t>de baixa complexidade com possibilidade de liberação no mesmo dia de sua realização </a:t>
          </a:r>
        </a:p>
      </dgm:t>
    </dgm:pt>
    <dgm:pt modelId="{E31396FE-32D0-469E-BC6A-D816359FE989}" type="parTrans" cxnId="{DFF68294-4E85-4102-AFD0-555AFEFB7F5A}">
      <dgm:prSet/>
      <dgm:spPr/>
      <dgm:t>
        <a:bodyPr/>
        <a:lstStyle/>
        <a:p>
          <a:endParaRPr lang="pt-BR" sz="2800"/>
        </a:p>
      </dgm:t>
    </dgm:pt>
    <dgm:pt modelId="{34760F45-8E1F-4AB3-BFE5-1D9AD2621D84}" type="sibTrans" cxnId="{DFF68294-4E85-4102-AFD0-555AFEFB7F5A}">
      <dgm:prSet/>
      <dgm:spPr/>
      <dgm:t>
        <a:bodyPr/>
        <a:lstStyle/>
        <a:p>
          <a:endParaRPr lang="pt-BR" sz="2800"/>
        </a:p>
      </dgm:t>
    </dgm:pt>
    <dgm:pt modelId="{2385E5BE-E218-4144-BAF1-ECE875B34BAC}">
      <dgm:prSet custT="1"/>
      <dgm:spPr/>
      <dgm:t>
        <a:bodyPr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smtClean="0"/>
            <a:t>Ocupação em etapas SEGUINDO CRITÉRIOS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smtClean="0"/>
            <a:t>Característica da especialidade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smtClean="0"/>
            <a:t>Demandas da instalação atual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smtClean="0">
              <a:effectLst/>
            </a:rPr>
            <a:t>(Aluguel, estrutura, adequação ao atendimento)</a:t>
          </a:r>
          <a:endParaRPr lang="pt-BR" sz="1600" b="1" kern="1200" dirty="0">
            <a:effectLst/>
          </a:endParaRPr>
        </a:p>
      </dgm:t>
    </dgm:pt>
    <dgm:pt modelId="{B5ABBEB0-853A-44A8-BD5A-013F11232B4B}" type="parTrans" cxnId="{34BC3B5C-DDD5-47B5-AA19-8F4A539B7F50}">
      <dgm:prSet/>
      <dgm:spPr/>
      <dgm:t>
        <a:bodyPr/>
        <a:lstStyle/>
        <a:p>
          <a:endParaRPr lang="pt-BR" sz="2800"/>
        </a:p>
      </dgm:t>
    </dgm:pt>
    <dgm:pt modelId="{AB01E2A0-90DF-4694-A1F8-F9FA281235B4}" type="sibTrans" cxnId="{34BC3B5C-DDD5-47B5-AA19-8F4A539B7F50}">
      <dgm:prSet/>
      <dgm:spPr/>
      <dgm:t>
        <a:bodyPr/>
        <a:lstStyle/>
        <a:p>
          <a:endParaRPr lang="pt-BR" sz="2800"/>
        </a:p>
      </dgm:t>
    </dgm:pt>
    <dgm:pt modelId="{329BB458-396C-41D8-B972-4EAC985DB873}">
      <dgm:prSet custT="1"/>
      <dgm:spPr/>
      <dgm:t>
        <a:bodyPr/>
        <a:lstStyle/>
        <a:p>
          <a:r>
            <a:rPr lang="pt-BR" sz="1100" b="1" dirty="0"/>
            <a:t>Esta concentração  vai propiciar um atendimento mais adequado e integrado para os pacientes, com maior resolutividade,  incluindo </a:t>
          </a:r>
          <a:r>
            <a:rPr lang="pt-BR" sz="1100" b="1" dirty="0" smtClean="0"/>
            <a:t>a possível unificação </a:t>
          </a:r>
          <a:r>
            <a:rPr lang="pt-BR" sz="1100" b="1" dirty="0"/>
            <a:t>da </a:t>
          </a:r>
          <a:r>
            <a:rPr lang="pt-BR" sz="1100" b="1" dirty="0" smtClean="0"/>
            <a:t>área </a:t>
          </a:r>
          <a:r>
            <a:rPr lang="pt-BR" sz="1100" b="1" dirty="0"/>
            <a:t>para a quimioterapia planejada para ocupar o 11º </a:t>
          </a:r>
          <a:r>
            <a:rPr lang="pt-BR" sz="1100" b="1" dirty="0" smtClean="0"/>
            <a:t>andar.</a:t>
          </a:r>
        </a:p>
        <a:p>
          <a:r>
            <a:rPr lang="pt-BR" sz="1100" b="1" dirty="0" smtClean="0"/>
            <a:t>O CENTRO ALFA pode ser incluído em vista de sua característica assistencial e didática </a:t>
          </a:r>
          <a:endParaRPr lang="pt-BR" sz="1100" b="1" dirty="0"/>
        </a:p>
      </dgm:t>
    </dgm:pt>
    <dgm:pt modelId="{D5B7FDE4-FA7E-432D-8549-B198C6F9CA9C}" type="parTrans" cxnId="{AF31D9C2-5978-40A2-9FD7-54A229BFDF98}">
      <dgm:prSet/>
      <dgm:spPr/>
      <dgm:t>
        <a:bodyPr/>
        <a:lstStyle/>
        <a:p>
          <a:endParaRPr lang="pt-BR" sz="2800"/>
        </a:p>
      </dgm:t>
    </dgm:pt>
    <dgm:pt modelId="{0F14D858-B69F-453B-97E2-FA7009076B6A}" type="sibTrans" cxnId="{AF31D9C2-5978-40A2-9FD7-54A229BFDF98}">
      <dgm:prSet/>
      <dgm:spPr/>
      <dgm:t>
        <a:bodyPr/>
        <a:lstStyle/>
        <a:p>
          <a:endParaRPr lang="pt-BR" sz="2800"/>
        </a:p>
      </dgm:t>
    </dgm:pt>
    <dgm:pt modelId="{DB8166BB-A9FC-430A-B899-AE6EAC5FC6DE}" type="pres">
      <dgm:prSet presAssocID="{44B93BB8-AC57-4BC2-82F8-0E378CFAD8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B39421-8825-426F-9D8E-A55574386A2B}" type="pres">
      <dgm:prSet presAssocID="{10DAD189-23A7-4DBF-9831-58E3387B16D2}" presName="roof" presStyleLbl="dkBgShp" presStyleIdx="0" presStyleCnt="2"/>
      <dgm:spPr/>
      <dgm:t>
        <a:bodyPr/>
        <a:lstStyle/>
        <a:p>
          <a:endParaRPr lang="pt-BR"/>
        </a:p>
      </dgm:t>
    </dgm:pt>
    <dgm:pt modelId="{DB61ED5B-8CD4-4D4E-A786-7F73B049730F}" type="pres">
      <dgm:prSet presAssocID="{10DAD189-23A7-4DBF-9831-58E3387B16D2}" presName="pillars" presStyleCnt="0"/>
      <dgm:spPr/>
    </dgm:pt>
    <dgm:pt modelId="{291F6722-7111-489F-B4A7-885652352410}" type="pres">
      <dgm:prSet presAssocID="{10DAD189-23A7-4DBF-9831-58E3387B16D2}" presName="pillar1" presStyleLbl="node1" presStyleIdx="0" presStyleCnt="3" custScaleX="2000000" custScaleY="107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11F1F-95CB-4687-95D8-92271A17CE25}" type="pres">
      <dgm:prSet presAssocID="{2385E5BE-E218-4144-BAF1-ECE875B34BAC}" presName="pillarX" presStyleLbl="node1" presStyleIdx="1" presStyleCnt="3" custScaleX="2000000" custScaleY="107891" custLinFactNeighborX="24830" custLinFactNeighborY="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5F5AD-4930-420B-A049-59099BB7DFF5}" type="pres">
      <dgm:prSet presAssocID="{329BB458-396C-41D8-B972-4EAC985DB873}" presName="pillarX" presStyleLbl="node1" presStyleIdx="2" presStyleCnt="3" custScaleX="2000000" custScaleY="107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E7F9D-C112-4181-BE2A-A2B032E07A89}" type="pres">
      <dgm:prSet presAssocID="{10DAD189-23A7-4DBF-9831-58E3387B16D2}" presName="base" presStyleLbl="dkBgShp" presStyleIdx="1" presStyleCnt="2" custScaleY="38331"/>
      <dgm:spPr/>
    </dgm:pt>
  </dgm:ptLst>
  <dgm:cxnLst>
    <dgm:cxn modelId="{4AA06F5C-2220-44FB-A974-3374A920CC57}" type="presOf" srcId="{44B93BB8-AC57-4BC2-82F8-0E378CFAD854}" destId="{DB8166BB-A9FC-430A-B899-AE6EAC5FC6DE}" srcOrd="0" destOrd="0" presId="urn:microsoft.com/office/officeart/2005/8/layout/hList3"/>
    <dgm:cxn modelId="{49DDBE02-6126-4D2C-9243-39D39DCC5423}" type="presOf" srcId="{2385E5BE-E218-4144-BAF1-ECE875B34BAC}" destId="{D3811F1F-95CB-4687-95D8-92271A17CE25}" srcOrd="0" destOrd="0" presId="urn:microsoft.com/office/officeart/2005/8/layout/hList3"/>
    <dgm:cxn modelId="{F4AA536B-7E8D-42AA-A509-1B448DE0AC34}" type="presOf" srcId="{329BB458-396C-41D8-B972-4EAC985DB873}" destId="{1605F5AD-4930-420B-A049-59099BB7DFF5}" srcOrd="0" destOrd="0" presId="urn:microsoft.com/office/officeart/2005/8/layout/hList3"/>
    <dgm:cxn modelId="{AF31D9C2-5978-40A2-9FD7-54A229BFDF98}" srcId="{10DAD189-23A7-4DBF-9831-58E3387B16D2}" destId="{329BB458-396C-41D8-B972-4EAC985DB873}" srcOrd="2" destOrd="0" parTransId="{D5B7FDE4-FA7E-432D-8549-B198C6F9CA9C}" sibTransId="{0F14D858-B69F-453B-97E2-FA7009076B6A}"/>
    <dgm:cxn modelId="{DFF68294-4E85-4102-AFD0-555AFEFB7F5A}" srcId="{10DAD189-23A7-4DBF-9831-58E3387B16D2}" destId="{3D8DD078-16C3-435B-BB1A-4CAC536121FC}" srcOrd="0" destOrd="0" parTransId="{E31396FE-32D0-469E-BC6A-D816359FE989}" sibTransId="{34760F45-8E1F-4AB3-BFE5-1D9AD2621D84}"/>
    <dgm:cxn modelId="{B1FF71B3-11A5-43E9-B259-4D2DCAF444AA}" type="presOf" srcId="{3D8DD078-16C3-435B-BB1A-4CAC536121FC}" destId="{291F6722-7111-489F-B4A7-885652352410}" srcOrd="0" destOrd="0" presId="urn:microsoft.com/office/officeart/2005/8/layout/hList3"/>
    <dgm:cxn modelId="{1E8DCEE5-DF5C-41FD-AC97-9C472FD9A45F}" srcId="{44B93BB8-AC57-4BC2-82F8-0E378CFAD854}" destId="{10DAD189-23A7-4DBF-9831-58E3387B16D2}" srcOrd="0" destOrd="0" parTransId="{32D9DB4B-155F-45D4-9559-1BA7B77931E8}" sibTransId="{FE6A5008-2FEF-49C7-B646-F1430786C6B6}"/>
    <dgm:cxn modelId="{34BC3B5C-DDD5-47B5-AA19-8F4A539B7F50}" srcId="{10DAD189-23A7-4DBF-9831-58E3387B16D2}" destId="{2385E5BE-E218-4144-BAF1-ECE875B34BAC}" srcOrd="1" destOrd="0" parTransId="{B5ABBEB0-853A-44A8-BD5A-013F11232B4B}" sibTransId="{AB01E2A0-90DF-4694-A1F8-F9FA281235B4}"/>
    <dgm:cxn modelId="{3578D73A-5BD5-4452-9230-91DAB3521CF7}" type="presOf" srcId="{10DAD189-23A7-4DBF-9831-58E3387B16D2}" destId="{9CB39421-8825-426F-9D8E-A55574386A2B}" srcOrd="0" destOrd="0" presId="urn:microsoft.com/office/officeart/2005/8/layout/hList3"/>
    <dgm:cxn modelId="{51EE5895-5113-4365-9498-21E46ED7EDF6}" type="presParOf" srcId="{DB8166BB-A9FC-430A-B899-AE6EAC5FC6DE}" destId="{9CB39421-8825-426F-9D8E-A55574386A2B}" srcOrd="0" destOrd="0" presId="urn:microsoft.com/office/officeart/2005/8/layout/hList3"/>
    <dgm:cxn modelId="{CBE5058C-42CC-40AE-96CB-65D1A9CE4822}" type="presParOf" srcId="{DB8166BB-A9FC-430A-B899-AE6EAC5FC6DE}" destId="{DB61ED5B-8CD4-4D4E-A786-7F73B049730F}" srcOrd="1" destOrd="0" presId="urn:microsoft.com/office/officeart/2005/8/layout/hList3"/>
    <dgm:cxn modelId="{D2CB5F9F-690F-4D52-B08E-98FB0CEE0C5B}" type="presParOf" srcId="{DB61ED5B-8CD4-4D4E-A786-7F73B049730F}" destId="{291F6722-7111-489F-B4A7-885652352410}" srcOrd="0" destOrd="0" presId="urn:microsoft.com/office/officeart/2005/8/layout/hList3"/>
    <dgm:cxn modelId="{525144F7-A67A-4406-BDB3-AA9E2D74A1EA}" type="presParOf" srcId="{DB61ED5B-8CD4-4D4E-A786-7F73B049730F}" destId="{D3811F1F-95CB-4687-95D8-92271A17CE25}" srcOrd="1" destOrd="0" presId="urn:microsoft.com/office/officeart/2005/8/layout/hList3"/>
    <dgm:cxn modelId="{8454AFF0-16E6-445C-B17D-93D526E8A769}" type="presParOf" srcId="{DB61ED5B-8CD4-4D4E-A786-7F73B049730F}" destId="{1605F5AD-4930-420B-A049-59099BB7DFF5}" srcOrd="2" destOrd="0" presId="urn:microsoft.com/office/officeart/2005/8/layout/hList3"/>
    <dgm:cxn modelId="{66F9428C-7691-4F89-A890-9EF4D50CD2B5}" type="presParOf" srcId="{DB8166BB-A9FC-430A-B899-AE6EAC5FC6DE}" destId="{EA3E7F9D-C112-4181-BE2A-A2B032E07A8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EEBC3-3736-4016-9A31-9E24D5B10A6B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0A54669-873B-4A2C-AA89-E708CB8EA69A}">
      <dgm:prSet/>
      <dgm:spPr/>
      <dgm:t>
        <a:bodyPr/>
        <a:lstStyle/>
        <a:p>
          <a:pPr algn="l"/>
          <a:r>
            <a:rPr lang="pt-BR" b="1" dirty="0" smtClean="0">
              <a:solidFill>
                <a:schemeClr val="tx1"/>
              </a:solidFill>
            </a:rPr>
            <a:t>- SERVIÇO AUTÔNOMO</a:t>
          </a:r>
        </a:p>
        <a:p>
          <a:pPr algn="l"/>
          <a:r>
            <a:rPr lang="pt-BR" b="1" dirty="0" smtClean="0">
              <a:solidFill>
                <a:schemeClr val="tx1"/>
              </a:solidFill>
            </a:rPr>
            <a:t>- HABILITAÇÃO E CREDENCIAMENTO NO  SUS DE SUAS OFERTAS </a:t>
          </a:r>
          <a:endParaRPr lang="pt-BR" b="1" dirty="0">
            <a:solidFill>
              <a:schemeClr val="tx1"/>
            </a:solidFill>
          </a:endParaRPr>
        </a:p>
      </dgm:t>
    </dgm:pt>
    <dgm:pt modelId="{2346B74B-8D3C-4946-9856-9E58B8869197}" type="parTrans" cxnId="{2367CC57-1670-4033-9E80-CF098F841FF6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D4A39A07-0101-4318-90A6-AB03F2A1E975}" type="sibTrans" cxnId="{2367CC57-1670-4033-9E80-CF098F841FF6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ED7486AB-38EC-42A2-AF60-4EC29396E709}">
      <dgm:prSet/>
      <dgm:spPr/>
      <dgm:t>
        <a:bodyPr/>
        <a:lstStyle/>
        <a:p>
          <a:pPr algn="l"/>
          <a:r>
            <a:rPr lang="pt-BR" b="1" dirty="0" smtClean="0">
              <a:solidFill>
                <a:schemeClr val="tx1"/>
              </a:solidFill>
            </a:rPr>
            <a:t>- PACTUAÇÃO MS </a:t>
          </a:r>
        </a:p>
        <a:p>
          <a:pPr algn="l"/>
          <a:r>
            <a:rPr lang="pt-BR" b="1" dirty="0" smtClean="0">
              <a:solidFill>
                <a:schemeClr val="tx1"/>
              </a:solidFill>
            </a:rPr>
            <a:t>- GESTORES LOCAIS SUS</a:t>
          </a:r>
        </a:p>
      </dgm:t>
    </dgm:pt>
    <dgm:pt modelId="{1FC73C34-52F5-4BB9-8562-ED77C0370395}" type="parTrans" cxnId="{AFC100E1-E781-41FC-BA6B-6525E7DD801B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B7948764-2F5C-4C83-9463-857DF65AB0AB}" type="sibTrans" cxnId="{AFC100E1-E781-41FC-BA6B-6525E7DD801B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9F520CAE-0B88-4D07-8B10-ACE682FDE892}">
      <dgm:prSet/>
      <dgm:spPr/>
      <dgm:t>
        <a:bodyPr/>
        <a:lstStyle/>
        <a:p>
          <a:pPr algn="l"/>
          <a:r>
            <a:rPr lang="pt-BR" b="1" dirty="0" smtClean="0">
              <a:solidFill>
                <a:schemeClr val="bg1"/>
              </a:solidFill>
            </a:rPr>
            <a:t>A TABELA SUS É INCAPAZ DE FINANCIAR UM SERVIÇO AMBULATORIAL. </a:t>
          </a:r>
        </a:p>
        <a:p>
          <a:pPr algn="l"/>
          <a:r>
            <a:rPr lang="pt-BR" b="1" dirty="0" smtClean="0">
              <a:solidFill>
                <a:schemeClr val="bg1"/>
              </a:solidFill>
            </a:rPr>
            <a:t>NECESSIDADE DE UMA COMPOSIÇÃO QUE DÊ CONTA DE UM REGIME DE ORÇAMENTAÇÃO PLENA, BASEADA NO CUSTO FIXO DA UNIDADE.</a:t>
          </a:r>
          <a:endParaRPr lang="pt-BR" b="1" dirty="0">
            <a:solidFill>
              <a:schemeClr val="bg1"/>
            </a:solidFill>
          </a:endParaRPr>
        </a:p>
      </dgm:t>
    </dgm:pt>
    <dgm:pt modelId="{C47D45BD-4DD5-4308-85D9-07623D05CEDA}" type="parTrans" cxnId="{9FFD177B-4C62-496E-913D-5FCF9099048B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746ED651-B27C-4FB3-900F-66F688D068D6}" type="sibTrans" cxnId="{9FFD177B-4C62-496E-913D-5FCF9099048B}">
      <dgm:prSet/>
      <dgm:spPr/>
      <dgm:t>
        <a:bodyPr/>
        <a:lstStyle/>
        <a:p>
          <a:pPr algn="l"/>
          <a:endParaRPr lang="pt-BR" b="1">
            <a:solidFill>
              <a:schemeClr val="tx1"/>
            </a:solidFill>
          </a:endParaRPr>
        </a:p>
      </dgm:t>
    </dgm:pt>
    <dgm:pt modelId="{48D092A7-F053-4430-939E-9D3D72F1265B}" type="pres">
      <dgm:prSet presAssocID="{32FEEBC3-3736-4016-9A31-9E24D5B10A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32BA1A-3C0D-4D0F-9A14-F9E10F0ED3DF}" type="pres">
      <dgm:prSet presAssocID="{B0A54669-873B-4A2C-AA89-E708CB8EA69A}" presName="node" presStyleLbl="node1" presStyleIdx="0" presStyleCnt="3" custScaleX="161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5E6871-FF6F-4EF8-A557-32C5CE6F6AC3}" type="pres">
      <dgm:prSet presAssocID="{D4A39A07-0101-4318-90A6-AB03F2A1E975}" presName="sibTrans" presStyleCnt="0"/>
      <dgm:spPr/>
      <dgm:t>
        <a:bodyPr/>
        <a:lstStyle/>
        <a:p>
          <a:endParaRPr lang="pt-BR"/>
        </a:p>
      </dgm:t>
    </dgm:pt>
    <dgm:pt modelId="{46F10658-6246-45F8-89A0-B05CB57B81D0}" type="pres">
      <dgm:prSet presAssocID="{ED7486AB-38EC-42A2-AF60-4EC29396E7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C83840-9B0D-4E4A-9F93-F7BD44EC0569}" type="pres">
      <dgm:prSet presAssocID="{B7948764-2F5C-4C83-9463-857DF65AB0AB}" presName="sibTrans" presStyleCnt="0"/>
      <dgm:spPr/>
      <dgm:t>
        <a:bodyPr/>
        <a:lstStyle/>
        <a:p>
          <a:endParaRPr lang="pt-BR"/>
        </a:p>
      </dgm:t>
    </dgm:pt>
    <dgm:pt modelId="{2296F2AE-B816-4D09-96BF-2040607A386C}" type="pres">
      <dgm:prSet presAssocID="{9F520CAE-0B88-4D07-8B10-ACE682FDE892}" presName="node" presStyleLbl="node1" presStyleIdx="2" presStyleCnt="3" custScaleX="237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FD177B-4C62-496E-913D-5FCF9099048B}" srcId="{32FEEBC3-3736-4016-9A31-9E24D5B10A6B}" destId="{9F520CAE-0B88-4D07-8B10-ACE682FDE892}" srcOrd="2" destOrd="0" parTransId="{C47D45BD-4DD5-4308-85D9-07623D05CEDA}" sibTransId="{746ED651-B27C-4FB3-900F-66F688D068D6}"/>
    <dgm:cxn modelId="{351AB42B-4AC9-46FC-93AC-B225AD85C4D1}" type="presOf" srcId="{9F520CAE-0B88-4D07-8B10-ACE682FDE892}" destId="{2296F2AE-B816-4D09-96BF-2040607A386C}" srcOrd="0" destOrd="0" presId="urn:microsoft.com/office/officeart/2005/8/layout/default#1"/>
    <dgm:cxn modelId="{7150C8E8-81EC-4EC1-884A-B498F3AEB7BE}" type="presOf" srcId="{32FEEBC3-3736-4016-9A31-9E24D5B10A6B}" destId="{48D092A7-F053-4430-939E-9D3D72F1265B}" srcOrd="0" destOrd="0" presId="urn:microsoft.com/office/officeart/2005/8/layout/default#1"/>
    <dgm:cxn modelId="{2367CC57-1670-4033-9E80-CF098F841FF6}" srcId="{32FEEBC3-3736-4016-9A31-9E24D5B10A6B}" destId="{B0A54669-873B-4A2C-AA89-E708CB8EA69A}" srcOrd="0" destOrd="0" parTransId="{2346B74B-8D3C-4946-9856-9E58B8869197}" sibTransId="{D4A39A07-0101-4318-90A6-AB03F2A1E975}"/>
    <dgm:cxn modelId="{27DA341B-59F4-452C-80A3-8513CA8B3738}" type="presOf" srcId="{B0A54669-873B-4A2C-AA89-E708CB8EA69A}" destId="{3F32BA1A-3C0D-4D0F-9A14-F9E10F0ED3DF}" srcOrd="0" destOrd="0" presId="urn:microsoft.com/office/officeart/2005/8/layout/default#1"/>
    <dgm:cxn modelId="{AFC100E1-E781-41FC-BA6B-6525E7DD801B}" srcId="{32FEEBC3-3736-4016-9A31-9E24D5B10A6B}" destId="{ED7486AB-38EC-42A2-AF60-4EC29396E709}" srcOrd="1" destOrd="0" parTransId="{1FC73C34-52F5-4BB9-8562-ED77C0370395}" sibTransId="{B7948764-2F5C-4C83-9463-857DF65AB0AB}"/>
    <dgm:cxn modelId="{B5A822CF-4DF0-40DD-B03F-DC0A829CF622}" type="presOf" srcId="{ED7486AB-38EC-42A2-AF60-4EC29396E709}" destId="{46F10658-6246-45F8-89A0-B05CB57B81D0}" srcOrd="0" destOrd="0" presId="urn:microsoft.com/office/officeart/2005/8/layout/default#1"/>
    <dgm:cxn modelId="{D14D0115-0A0C-4C63-893C-D2BA30342C98}" type="presParOf" srcId="{48D092A7-F053-4430-939E-9D3D72F1265B}" destId="{3F32BA1A-3C0D-4D0F-9A14-F9E10F0ED3DF}" srcOrd="0" destOrd="0" presId="urn:microsoft.com/office/officeart/2005/8/layout/default#1"/>
    <dgm:cxn modelId="{A173C9BE-CAF6-471B-868A-CA158F3A61AE}" type="presParOf" srcId="{48D092A7-F053-4430-939E-9D3D72F1265B}" destId="{AE5E6871-FF6F-4EF8-A557-32C5CE6F6AC3}" srcOrd="1" destOrd="0" presId="urn:microsoft.com/office/officeart/2005/8/layout/default#1"/>
    <dgm:cxn modelId="{F1FCD599-2CF9-440D-BE09-EB9F5CFE610E}" type="presParOf" srcId="{48D092A7-F053-4430-939E-9D3D72F1265B}" destId="{46F10658-6246-45F8-89A0-B05CB57B81D0}" srcOrd="2" destOrd="0" presId="urn:microsoft.com/office/officeart/2005/8/layout/default#1"/>
    <dgm:cxn modelId="{9358A785-81D7-4D11-80CF-05F06AB3FC3F}" type="presParOf" srcId="{48D092A7-F053-4430-939E-9D3D72F1265B}" destId="{F6C83840-9B0D-4E4A-9F93-F7BD44EC0569}" srcOrd="3" destOrd="0" presId="urn:microsoft.com/office/officeart/2005/8/layout/default#1"/>
    <dgm:cxn modelId="{CED91490-34BC-4BA9-B759-76D190D163E8}" type="presParOf" srcId="{48D092A7-F053-4430-939E-9D3D72F1265B}" destId="{2296F2AE-B816-4D09-96BF-2040607A386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0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66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1075"/>
            <a:ext cx="9144000" cy="77532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8705"/>
            <a:ext cx="9144000" cy="81541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6151"/>
            <a:ext cx="2514600" cy="1516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/>
          <a:stretch/>
        </p:blipFill>
        <p:spPr>
          <a:xfrm>
            <a:off x="9639540" y="5525035"/>
            <a:ext cx="1714260" cy="3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0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5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1809750" y="21922"/>
            <a:ext cx="787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para editar o título mestre</a:t>
            </a:r>
            <a:endParaRPr lang="pt-BR" dirty="0">
              <a:solidFill>
                <a:srgbClr val="215A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4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92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51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1075"/>
            <a:ext cx="9144000" cy="77532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8705"/>
            <a:ext cx="9144000" cy="81541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6151"/>
            <a:ext cx="2514600" cy="1516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/>
          <a:stretch/>
        </p:blipFill>
        <p:spPr>
          <a:xfrm>
            <a:off x="9639540" y="5525035"/>
            <a:ext cx="1714260" cy="3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4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70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1809750" y="21922"/>
            <a:ext cx="787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para editar o título mestre</a:t>
            </a:r>
            <a:endParaRPr lang="pt-BR" dirty="0">
              <a:solidFill>
                <a:srgbClr val="215A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5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26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73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48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98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0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1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2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1075"/>
            <a:ext cx="9144000" cy="77532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8705"/>
            <a:ext cx="9144000" cy="81541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6151"/>
            <a:ext cx="2514600" cy="1516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/>
          <a:stretch/>
        </p:blipFill>
        <p:spPr>
          <a:xfrm>
            <a:off x="9639540" y="5525035"/>
            <a:ext cx="1714260" cy="3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9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1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1809750" y="21922"/>
            <a:ext cx="787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para editar o título mestre</a:t>
            </a:r>
            <a:endParaRPr lang="pt-BR" dirty="0">
              <a:solidFill>
                <a:srgbClr val="215A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3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1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3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096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71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51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4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9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1075"/>
            <a:ext cx="9144000" cy="77532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8705"/>
            <a:ext cx="9144000" cy="81541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6151"/>
            <a:ext cx="2514600" cy="1516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/>
          <a:stretch/>
        </p:blipFill>
        <p:spPr>
          <a:xfrm>
            <a:off x="9639540" y="5525035"/>
            <a:ext cx="1714260" cy="3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7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5A3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5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1809750" y="21922"/>
            <a:ext cx="787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para editar o título mestre</a:t>
            </a:r>
            <a:endParaRPr lang="pt-BR" dirty="0">
              <a:solidFill>
                <a:srgbClr val="215A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6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56350"/>
            <a:ext cx="12192000" cy="491342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white"/>
                </a:solidFill>
              </a:rPr>
              <a:pPr/>
              <a:t>22/02/2018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09750" y="21922"/>
            <a:ext cx="7877175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15A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354817"/>
            <a:ext cx="1260003" cy="759939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0" y="1286812"/>
            <a:ext cx="12192000" cy="115910"/>
          </a:xfrm>
          <a:prstGeom prst="rect">
            <a:avLst/>
          </a:prstGeom>
          <a:solidFill>
            <a:srgbClr val="215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/>
          <a:stretch/>
        </p:blipFill>
        <p:spPr>
          <a:xfrm>
            <a:off x="10253597" y="553790"/>
            <a:ext cx="1259023" cy="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0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941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90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2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01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03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8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98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7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6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7BAF-21E7-4180-9EB7-B282CD36EA0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EAEB-DE41-4B82-A93F-13F230E605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65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3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919C-8D1E-41B5-8B0E-EB617C02F33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7F13-BA32-4ED5-AD24-8ACD7035A1F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7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7702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100" b="1" dirty="0"/>
          </a:p>
          <a:p>
            <a:pPr marL="0" indent="0" algn="ctr">
              <a:buNone/>
            </a:pPr>
            <a:r>
              <a:rPr lang="pt-BR" sz="4100" b="1" dirty="0" smtClean="0"/>
              <a:t>SINTESE </a:t>
            </a:r>
            <a:r>
              <a:rPr lang="pt-BR" sz="4100" b="1" dirty="0"/>
              <a:t>DO PLANO GERAL DE OCUPAÇÃO </a:t>
            </a:r>
            <a:endParaRPr lang="pt-BR" sz="4100" b="1" dirty="0" smtClean="0"/>
          </a:p>
          <a:p>
            <a:pPr marL="0" indent="0" algn="ctr">
              <a:buNone/>
            </a:pPr>
            <a:r>
              <a:rPr lang="pt-BR" sz="4100" b="1" dirty="0" smtClean="0"/>
              <a:t>HOSPITAL </a:t>
            </a:r>
            <a:r>
              <a:rPr lang="pt-BR" sz="4100" b="1" dirty="0"/>
              <a:t>UNIVERSITÁRIO 2 - UNIFESP  </a:t>
            </a:r>
          </a:p>
          <a:p>
            <a:pPr marL="0" indent="0" algn="ctr">
              <a:buNone/>
            </a:pPr>
            <a:endParaRPr lang="pt-BR" sz="3200" b="1" i="1" dirty="0" smtClean="0"/>
          </a:p>
          <a:p>
            <a:pPr marL="0" indent="0" algn="ctr">
              <a:buNone/>
            </a:pPr>
            <a:endParaRPr lang="pt-BR" sz="3200" b="1" i="1" dirty="0" smtClean="0"/>
          </a:p>
          <a:p>
            <a:pPr marL="0" indent="0" algn="ctr">
              <a:buNone/>
            </a:pPr>
            <a:r>
              <a:rPr lang="pt-BR" sz="2200" b="1" dirty="0" smtClean="0"/>
              <a:t>CONSU</a:t>
            </a:r>
          </a:p>
          <a:p>
            <a:pPr marL="0" indent="0" algn="ctr">
              <a:buNone/>
            </a:pPr>
            <a:r>
              <a:rPr lang="pt-BR" sz="2200" b="1" dirty="0" smtClean="0"/>
              <a:t>21 Fevereiro 2018</a:t>
            </a:r>
            <a:endParaRPr lang="pt-BR" sz="2200" b="1" dirty="0"/>
          </a:p>
          <a:p>
            <a:pPr marL="0" indent="0" algn="ctr">
              <a:buNone/>
            </a:pPr>
            <a:endParaRPr lang="pt-BR" sz="32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/>
              <a:t>HOSPITAL UNIVERSITÁRIO 2 - UNIFESP  </a:t>
            </a:r>
            <a:br>
              <a:rPr lang="pt-BR" sz="2000" dirty="0"/>
            </a:br>
            <a:r>
              <a:rPr lang="pt-BR" sz="2000" dirty="0" smtClean="0"/>
              <a:t>CENTRO </a:t>
            </a:r>
            <a:r>
              <a:rPr lang="pt-BR" sz="2000" dirty="0"/>
              <a:t>DE ATENÇÃO </a:t>
            </a:r>
            <a:r>
              <a:rPr lang="pt-BR" sz="2000" dirty="0" smtClean="0"/>
              <a:t>INTEGRADA </a:t>
            </a:r>
            <a:r>
              <a:rPr lang="pt-BR" sz="2000" dirty="0"/>
              <a:t>À </a:t>
            </a:r>
            <a:r>
              <a:rPr lang="pt-BR" sz="2000" dirty="0" smtClean="0"/>
              <a:t>ASSISTÊNCIA</a:t>
            </a:r>
            <a:r>
              <a:rPr lang="pt-BR" sz="2000" dirty="0"/>
              <a:t>, ENSINO E </a:t>
            </a:r>
            <a:r>
              <a:rPr lang="pt-BR" sz="2000" dirty="0" smtClean="0"/>
              <a:t>PESQUISA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725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3031" y="502277"/>
            <a:ext cx="3818908" cy="31553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8883" b="8883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/>
          <p:cNvSpPr txBox="1"/>
          <p:nvPr/>
        </p:nvSpPr>
        <p:spPr>
          <a:xfrm>
            <a:off x="161308" y="3863662"/>
            <a:ext cx="376063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UNIDADE FEDERAL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CNES PRÓPRIO</a:t>
            </a:r>
            <a:endParaRPr lang="pt-B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DIRETRIZES MEC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REGIME JURÍDICO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GESTÃO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024970" y="502277"/>
            <a:ext cx="4011447" cy="3229224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4024970" y="3863662"/>
            <a:ext cx="401144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REORGANIZAÇÃO CAMPUS SP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EPM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EPE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HU-HSP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PDINFRA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RACIONALIZAÇÃO DE FLUXOS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APRIMORAMENTO DA GESTÃO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b="1" dirty="0" smtClean="0"/>
          </a:p>
          <a:p>
            <a:pPr lvl="0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152324" y="502277"/>
            <a:ext cx="3782632" cy="32874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10241" r="10241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aixaDeTexto 11"/>
          <p:cNvSpPr txBox="1"/>
          <p:nvPr/>
        </p:nvSpPr>
        <p:spPr>
          <a:xfrm>
            <a:off x="8152324" y="3863662"/>
            <a:ext cx="378263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PERFIL ASSISTENCIAL APOIADO ENSINO, PESQUISA E EXTENSÃO.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CENTRO DE EXCELÊNCIA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MISSÃO INSTITUCIONAL HU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CREDENCIAMENTO HE-MEC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ACESSO ÀS MODALIDADES DE APOIO FINANCEIRO PARA FINS DE ENSINO, PESQUISA E EXTENSÃO.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08338" y="141668"/>
            <a:ext cx="5125791" cy="3854010"/>
          </a:xfrm>
          <a:prstGeom prst="rect">
            <a:avLst/>
          </a:prstGeom>
          <a:blipFill rotWithShape="1">
            <a:blip r:embed="rId2" cstate="print"/>
            <a:srcRect/>
            <a:stretch>
              <a:fillRect l="-17000" r="-17000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tângulo 5"/>
          <p:cNvSpPr/>
          <p:nvPr/>
        </p:nvSpPr>
        <p:spPr>
          <a:xfrm>
            <a:off x="7103020" y="191537"/>
            <a:ext cx="4281904" cy="3804141"/>
          </a:xfrm>
          <a:prstGeom prst="rect">
            <a:avLst/>
          </a:prstGeom>
          <a:blipFill rotWithShape="1">
            <a:blip r:embed="rId3" cstate="print"/>
            <a:srcRect/>
            <a:stretch>
              <a:fillRect l="-3000" r="-3000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aixaDeTexto 6"/>
          <p:cNvSpPr txBox="1"/>
          <p:nvPr/>
        </p:nvSpPr>
        <p:spPr>
          <a:xfrm>
            <a:off x="540913" y="3995678"/>
            <a:ext cx="564094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Atendimento exclusivo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Sistema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Único de Saúde (SUS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Referência nas especialidades e serviços para rede municipal e/ou estadual. 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Termo de Cooperação com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HU-HSP 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(Trabalhando de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forma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complementar, pactuado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entre os gestores 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regulado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por termos de cooperação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73373" y="3995678"/>
            <a:ext cx="518200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Funcionamento inicial  12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horas/dia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Três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períodos.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Compartilhamento dos espaços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Regime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Hospital-Dia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Atendimento ambulatorial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Apoio diagnóstico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Cirurgias de pequeno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porte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Procedimentos clínicos (medicamentos especiais)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Procedimentos cirúrgicos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1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389E23-7B76-427D-965F-F0744163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85" y="0"/>
            <a:ext cx="8409904" cy="1325563"/>
          </a:xfrm>
        </p:spPr>
        <p:txBody>
          <a:bodyPr>
            <a:normAutofit/>
          </a:bodyPr>
          <a:lstStyle/>
          <a:p>
            <a:r>
              <a:rPr lang="pt-BR" sz="2000" dirty="0"/>
              <a:t>Seu modo de funcionamento se baseará em blocos assistenciais que deverão se estruturar em Linhas de Cuidado, propiciando ganhos de custo-efetividade e melhores resultados para os pacientes e </a:t>
            </a:r>
            <a:r>
              <a:rPr lang="pt-BR" sz="2000" dirty="0" smtClean="0"/>
              <a:t>estudantes.</a:t>
            </a:r>
            <a:endParaRPr lang="pt-BR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565BB48-1E40-4F7B-BF55-EED41D304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30015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b="1" smtClean="0"/>
              <a:pPr/>
              <a:t>12</a:t>
            </a:fld>
            <a:endParaRPr lang="en-US" b="1" dirty="0"/>
          </a:p>
        </p:txBody>
      </p:sp>
      <p:sp>
        <p:nvSpPr>
          <p:cNvPr id="5" name="Seta para a direita 43">
            <a:extLst>
              <a:ext uri="{FF2B5EF4-FFF2-40B4-BE49-F238E27FC236}">
                <a16:creationId xmlns:a16="http://schemas.microsoft.com/office/drawing/2014/main" xmlns="" id="{799667C8-112D-4205-9132-8B7A05CBD23E}"/>
              </a:ext>
            </a:extLst>
          </p:cNvPr>
          <p:cNvSpPr/>
          <p:nvPr/>
        </p:nvSpPr>
        <p:spPr>
          <a:xfrm>
            <a:off x="395656" y="1583489"/>
            <a:ext cx="5398476" cy="120974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F6CECC2-7F12-4DF7-84A3-7FE8904B4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491122"/>
              </p:ext>
            </p:extLst>
          </p:nvPr>
        </p:nvGraphicFramePr>
        <p:xfrm>
          <a:off x="-1369860" y="2680974"/>
          <a:ext cx="8772034" cy="328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6E5ADB59-30C4-47C6-858A-1C2350BB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538" y="6009903"/>
            <a:ext cx="59866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r" eaLnBrk="1" hangingPunct="1"/>
            <a:r>
              <a:rPr lang="pt-BR" altLang="pt-BR" sz="800" b="1" i="1" dirty="0"/>
              <a:t>MERHY, E.E.; CECÍLIO, L.C.O. A integralidade do cuidado como eixo da gestão hospitalar, 2003;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11E953-C04F-4875-BD9A-EB73DB3C12E9}"/>
              </a:ext>
            </a:extLst>
          </p:cNvPr>
          <p:cNvSpPr/>
          <p:nvPr/>
        </p:nvSpPr>
        <p:spPr>
          <a:xfrm>
            <a:off x="2400085" y="1923923"/>
            <a:ext cx="1248923" cy="5156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Apoio diagnostico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EEEE6815-3A57-429A-9A3D-3BACF8EDEBA4}"/>
              </a:ext>
            </a:extLst>
          </p:cNvPr>
          <p:cNvSpPr/>
          <p:nvPr/>
        </p:nvSpPr>
        <p:spPr>
          <a:xfrm>
            <a:off x="679873" y="1923923"/>
            <a:ext cx="1248923" cy="5156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Sistemas Logísticos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368BB9B-C6DA-47AB-808E-9E497D6E5E0C}"/>
              </a:ext>
            </a:extLst>
          </p:cNvPr>
          <p:cNvSpPr/>
          <p:nvPr/>
        </p:nvSpPr>
        <p:spPr>
          <a:xfrm>
            <a:off x="4181334" y="1942560"/>
            <a:ext cx="1248923" cy="5156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Insumos necessários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DD7186CB-BB8D-4B84-96EF-281D741BB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338547"/>
              </p:ext>
            </p:extLst>
          </p:nvPr>
        </p:nvGraphicFramePr>
        <p:xfrm>
          <a:off x="5962584" y="1583489"/>
          <a:ext cx="6082878" cy="480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1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97997" y="253743"/>
            <a:ext cx="7877175" cy="109854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HU2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  <a:t>UNIFESP</a:t>
            </a:r>
            <a:br>
              <a:rPr lang="pt-BR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pt-BR" sz="2000" dirty="0" smtClean="0">
                <a:solidFill>
                  <a:srgbClr val="314923"/>
                </a:solidFill>
              </a:rPr>
              <a:t>CUSTO </a:t>
            </a:r>
            <a:r>
              <a:rPr lang="en-US" altLang="pt-BR" sz="2000" dirty="0">
                <a:solidFill>
                  <a:srgbClr val="314923"/>
                </a:solidFill>
              </a:rPr>
              <a:t>ESTIMADO DE </a:t>
            </a:r>
            <a:r>
              <a:rPr lang="en-US" altLang="pt-BR" sz="2000" dirty="0" smtClean="0">
                <a:solidFill>
                  <a:srgbClr val="314923"/>
                </a:solidFill>
              </a:rPr>
              <a:t>OCUPAÇÃO</a:t>
            </a:r>
            <a:br>
              <a:rPr lang="en-US" altLang="pt-BR" sz="2000" dirty="0" smtClean="0">
                <a:solidFill>
                  <a:srgbClr val="314923"/>
                </a:solidFill>
              </a:rPr>
            </a:br>
            <a:r>
              <a:rPr lang="en-US" altLang="pt-BR" sz="2000" dirty="0" smtClean="0">
                <a:solidFill>
                  <a:srgbClr val="314923"/>
                </a:solidFill>
              </a:rPr>
              <a:t>R$ 13.308.724,00</a:t>
            </a:r>
            <a:r>
              <a:rPr lang="pt-BR" altLang="pt-BR" sz="12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/>
            </a:r>
            <a:br>
              <a:rPr lang="pt-BR" altLang="pt-BR" sz="12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61865"/>
              </p:ext>
            </p:extLst>
          </p:nvPr>
        </p:nvGraphicFramePr>
        <p:xfrm>
          <a:off x="1771135" y="1557339"/>
          <a:ext cx="8330901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74724"/>
                <a:gridCol w="2556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ÁREA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VALOR</a:t>
                      </a:r>
                      <a:endParaRPr lang="pt-B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2400" b="1" dirty="0" smtClean="0"/>
                        <a:t>Área de Recuperação Pós-Anestésica (RPA)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b="1" dirty="0" smtClean="0"/>
                        <a:t>R$ 233.000,00 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2400" b="1" dirty="0" smtClean="0"/>
                        <a:t>Centro de Diagnóstico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b="1" dirty="0" smtClean="0"/>
                        <a:t>R$ 5.895.884,00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2400" b="1" dirty="0" smtClean="0"/>
                        <a:t>Consultório Indiferenciado (Custo Total):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b="1" dirty="0" smtClean="0"/>
                        <a:t>R$ 519.840,00 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2400" b="1" dirty="0" smtClean="0"/>
                        <a:t>Sala Cirúrgica (Custo Unitário):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b="1" dirty="0" smtClean="0"/>
                        <a:t>R$ 730.000,00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2400" b="1" dirty="0" smtClean="0"/>
                        <a:t>Centro Cirúrgico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b="1" dirty="0" smtClean="0"/>
                        <a:t>R$ 5.930.000,00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en-US" altLang="pt-BR" sz="2000" dirty="0">
                <a:solidFill>
                  <a:schemeClr val="tx1"/>
                </a:solidFill>
              </a:rPr>
              <a:t>HOSPITAL UNIVERSITÁRIO 2 </a:t>
            </a:r>
            <a:br>
              <a:rPr lang="en-US" alt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CENTRO DE ATENÇÃO INTEGRADA À ASSISTÊNCIA, ENSINO E PESQUISA</a:t>
            </a:r>
            <a:endParaRPr lang="pt-BR" altLang="pt-BR" sz="2000" dirty="0">
              <a:solidFill>
                <a:schemeClr val="tx1"/>
              </a:solidFill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89807"/>
              </p:ext>
            </p:extLst>
          </p:nvPr>
        </p:nvGraphicFramePr>
        <p:xfrm>
          <a:off x="667264" y="1895474"/>
          <a:ext cx="10750379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34400"/>
                <a:gridCol w="221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ITEM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Estimativa</a:t>
                      </a:r>
                      <a:r>
                        <a:rPr lang="pt-BR" b="1" baseline="0" dirty="0" smtClean="0"/>
                        <a:t> mensal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/>
                        </a:rPr>
                        <a:t>Insumos e materiais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600.000,00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Contratação de serviços (lavanderia, alimentação, limpeza, </a:t>
                      </a:r>
                      <a:r>
                        <a:rPr lang="pt-BR" b="1" dirty="0" err="1" smtClean="0"/>
                        <a:t>etc</a:t>
                      </a:r>
                      <a:r>
                        <a:rPr lang="pt-BR" b="1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350.000,00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Manutenção predial e logística (água, luz, telefonia, </a:t>
                      </a:r>
                      <a:r>
                        <a:rPr lang="pt-BR" b="1" dirty="0" err="1" smtClean="0"/>
                        <a:t>etc</a:t>
                      </a:r>
                      <a:r>
                        <a:rPr lang="pt-BR" b="1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/>
                        </a:rPr>
                        <a:t>150.000,00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Necessidades de RH técnico administrativo e assistencial complementar (Não-RJU)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800.000,00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1.900.000,00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Transferência aproximada de pessoal RJU (Não incluída neste total)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3.500.000,00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67263" y="4739093"/>
            <a:ext cx="107503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15A3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 aproximação do dimensionamento dos recursos de custeio: ordem de R$ 23 milhões de reais/ano para a primeira fase de funcionamento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7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CCED9-EBA1-4A9C-A848-3DAA727B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36852"/>
            <a:ext cx="7877175" cy="1325563"/>
          </a:xfrm>
        </p:spPr>
        <p:txBody>
          <a:bodyPr>
            <a:noAutofit/>
          </a:bodyPr>
          <a:lstStyle/>
          <a:p>
            <a:r>
              <a:rPr lang="pt-BR" sz="1800" dirty="0" smtClean="0">
                <a:effectLst/>
              </a:rPr>
              <a:t>O orçamento </a:t>
            </a:r>
            <a:r>
              <a:rPr lang="pt-BR" sz="1800" dirty="0">
                <a:effectLst/>
              </a:rPr>
              <a:t>passa pelos processos de habilitação e credenciamento da nova </a:t>
            </a:r>
            <a:r>
              <a:rPr lang="pt-BR" sz="1800" dirty="0" smtClean="0">
                <a:effectLst/>
              </a:rPr>
              <a:t>US, </a:t>
            </a:r>
            <a:r>
              <a:rPr lang="pt-BR" sz="1800" dirty="0">
                <a:effectLst/>
              </a:rPr>
              <a:t>mas que impõe, por suas características um modelo de contratualização plena, independente do REHUF e não inteiramente dependente da Tabela SUS</a:t>
            </a:r>
            <a:br>
              <a:rPr lang="pt-BR" sz="1800" dirty="0">
                <a:effectLst/>
              </a:rPr>
            </a:br>
            <a:endParaRPr lang="pt-BR" sz="1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2F4E0AD3-3378-4C35-96F3-A403BFD0E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09598"/>
              </p:ext>
            </p:extLst>
          </p:nvPr>
        </p:nvGraphicFramePr>
        <p:xfrm>
          <a:off x="181376" y="1577975"/>
          <a:ext cx="8138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78C523C-4F16-416C-A216-64E9F60D88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30015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2023795-747E-49E6-B347-25DD6883C75B}"/>
              </a:ext>
            </a:extLst>
          </p:cNvPr>
          <p:cNvSpPr txBox="1"/>
          <p:nvPr/>
        </p:nvSpPr>
        <p:spPr>
          <a:xfrm>
            <a:off x="8716162" y="2303790"/>
            <a:ext cx="3190089" cy="3332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Valor aproximado da soma do faturamento SUS dos serviços que migrarão na primeira fase </a:t>
            </a:r>
          </a:p>
          <a:p>
            <a:pPr algn="ctr"/>
            <a:endParaRPr lang="pt-BR" b="1" dirty="0">
              <a:solidFill>
                <a:prstClr val="black"/>
              </a:solidFill>
            </a:endParaRPr>
          </a:p>
          <a:p>
            <a:pPr algn="ctr"/>
            <a:r>
              <a:rPr lang="pt-BR" sz="2000" b="1" dirty="0">
                <a:solidFill>
                  <a:prstClr val="black"/>
                </a:solidFill>
              </a:rPr>
              <a:t>R$ 700 mil / </a:t>
            </a:r>
            <a:r>
              <a:rPr lang="pt-BR" sz="2000" b="1" dirty="0" smtClean="0">
                <a:solidFill>
                  <a:prstClr val="black"/>
                </a:solidFill>
              </a:rPr>
              <a:t>mês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- 1,2 milhão/mês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599E36-49F4-4FFA-A313-8E703A0402A3}"/>
              </a:ext>
            </a:extLst>
          </p:cNvPr>
          <p:cNvSpPr/>
          <p:nvPr/>
        </p:nvSpPr>
        <p:spPr>
          <a:xfrm>
            <a:off x="10465117" y="6181725"/>
            <a:ext cx="17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prstClr val="black"/>
                </a:solidFill>
              </a:rPr>
              <a:t>Fonte: DTI - HSP 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/>
              <a:t>VISITA SECRETÁRIO EXECUTIVO ADJUNTO DO </a:t>
            </a:r>
            <a:r>
              <a:rPr lang="pt-BR" dirty="0" smtClean="0"/>
              <a:t>MEC (</a:t>
            </a:r>
            <a:r>
              <a:rPr lang="pt-BR" dirty="0"/>
              <a:t>24/11/2017)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Dr. </a:t>
            </a:r>
            <a:r>
              <a:rPr lang="pt-BR" sz="2800" dirty="0" smtClean="0"/>
              <a:t>Felipe </a:t>
            </a:r>
            <a:r>
              <a:rPr lang="pt-BR" sz="2800" dirty="0"/>
              <a:t>Sigollo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76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1714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769"/>
            <a:ext cx="5181600" cy="345305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9750" y="99195"/>
            <a:ext cx="7877175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pt-BR" sz="2800" dirty="0"/>
              <a:t>Secretaria de Educação </a:t>
            </a:r>
            <a:r>
              <a:rPr lang="pt-BR" sz="2800" dirty="0" smtClean="0"/>
              <a:t>Superior do MEC (01/02/2018)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Secretário: </a:t>
            </a:r>
            <a:r>
              <a:rPr lang="pt-BR" sz="2800" dirty="0" smtClean="0"/>
              <a:t>Dr. Paulo </a:t>
            </a:r>
            <a:r>
              <a:rPr lang="pt-BR" sz="2800" dirty="0"/>
              <a:t>Barone</a:t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08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4814" y="2322470"/>
            <a:ext cx="11650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Trata-se de relatório cujo escopo é ser o desenho preliminar da ocupação do </a:t>
            </a:r>
            <a:r>
              <a:rPr lang="pt-BR" sz="2400" b="1" dirty="0" smtClean="0"/>
              <a:t>HU- 2.</a:t>
            </a:r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Proporciona melhor ordenação do campus SP e </a:t>
            </a:r>
            <a:r>
              <a:rPr lang="pt-BR" sz="2400" b="1" dirty="0"/>
              <a:t>de seu </a:t>
            </a:r>
            <a:r>
              <a:rPr lang="pt-BR" sz="2400" b="1" dirty="0" smtClean="0"/>
              <a:t>custeio </a:t>
            </a:r>
            <a:r>
              <a:rPr lang="pt-BR" sz="2400" b="1" dirty="0"/>
              <a:t>após </a:t>
            </a:r>
            <a:r>
              <a:rPr lang="pt-BR" sz="2400" b="1" dirty="0" smtClean="0"/>
              <a:t>sua expansão.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 </a:t>
            </a:r>
            <a:r>
              <a:rPr lang="pt-BR" sz="2400" b="1" dirty="0"/>
              <a:t>G</a:t>
            </a:r>
            <a:r>
              <a:rPr lang="pt-BR" sz="2400" b="1" dirty="0" smtClean="0"/>
              <a:t>anhos para a gestão</a:t>
            </a:r>
            <a:r>
              <a:rPr lang="pt-BR" sz="2400" b="1" dirty="0"/>
              <a:t>, </a:t>
            </a:r>
            <a:r>
              <a:rPr lang="pt-BR" sz="2400" b="1" dirty="0" smtClean="0"/>
              <a:t>qualificação da </a:t>
            </a:r>
            <a:r>
              <a:rPr lang="pt-BR" sz="2400" b="1" dirty="0"/>
              <a:t>assistência a partir da lógica de linhas de </a:t>
            </a:r>
            <a:r>
              <a:rPr lang="pt-BR" sz="2400" b="1" dirty="0" smtClean="0"/>
              <a:t>cuidado.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Ganhos </a:t>
            </a:r>
            <a:r>
              <a:rPr lang="pt-BR" sz="2400" b="1" dirty="0"/>
              <a:t>de escala para serviços de apoio </a:t>
            </a:r>
            <a:r>
              <a:rPr lang="pt-BR" sz="2400" b="1" dirty="0" smtClean="0"/>
              <a:t>como </a:t>
            </a:r>
            <a:r>
              <a:rPr lang="pt-BR" sz="2400" b="1" dirty="0"/>
              <a:t>segurança, limpeza, </a:t>
            </a:r>
            <a:r>
              <a:rPr lang="pt-BR" sz="2400" b="1" dirty="0" smtClean="0"/>
              <a:t>acesso, etc.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2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/>
          </p:cNvSpPr>
          <p:nvPr/>
        </p:nvSpPr>
        <p:spPr bwMode="auto">
          <a:xfrm>
            <a:off x="1524000" y="-7938"/>
            <a:ext cx="9144000" cy="163513"/>
          </a:xfrm>
          <a:custGeom>
            <a:avLst/>
            <a:gdLst>
              <a:gd name="T0" fmla="*/ 2147483646 w 21600"/>
              <a:gd name="T1" fmla="*/ 4685132 h 21600"/>
              <a:gd name="T2" fmla="*/ 2147483646 w 21600"/>
              <a:gd name="T3" fmla="*/ 4685132 h 21600"/>
              <a:gd name="T4" fmla="*/ 2147483646 w 21600"/>
              <a:gd name="T5" fmla="*/ 4685132 h 21600"/>
              <a:gd name="T6" fmla="*/ 2147483646 w 21600"/>
              <a:gd name="T7" fmla="*/ 4685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3149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pt-BR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524000" y="1339851"/>
            <a:ext cx="9144000" cy="15875"/>
          </a:xfrm>
          <a:prstGeom prst="line">
            <a:avLst/>
          </a:prstGeom>
          <a:noFill/>
          <a:ln w="6350">
            <a:solidFill>
              <a:srgbClr val="3149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755900" y="1712913"/>
            <a:ext cx="5380038" cy="760412"/>
          </a:xfrm>
          <a:custGeom>
            <a:avLst/>
            <a:gdLst>
              <a:gd name="T0" fmla="*/ 2690019 w 21600"/>
              <a:gd name="T1" fmla="*/ 380206 h 21600"/>
              <a:gd name="T2" fmla="*/ 2690019 w 21600"/>
              <a:gd name="T3" fmla="*/ 380206 h 21600"/>
              <a:gd name="T4" fmla="*/ 2690019 w 21600"/>
              <a:gd name="T5" fmla="*/ 380206 h 21600"/>
              <a:gd name="T6" fmla="*/ 2690019 w 21600"/>
              <a:gd name="T7" fmla="*/ 3802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>
              <a:lnSpc>
                <a:spcPct val="120000"/>
              </a:lnSpc>
              <a:defRPr/>
            </a:pPr>
            <a:endParaRPr lang="pt-BR" altLang="pt-BR" sz="20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defRPr/>
            </a:pPr>
            <a:r>
              <a:rPr lang="pt-BR" altLang="pt-BR" sz="20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</a:t>
            </a:r>
            <a:endParaRPr lang="pt-BR" altLang="pt-BR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7173" name="Picture 5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6" y="374650"/>
            <a:ext cx="128746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/>
          </p:cNvSpPr>
          <p:nvPr/>
        </p:nvSpPr>
        <p:spPr bwMode="auto">
          <a:xfrm>
            <a:off x="2306638" y="2582864"/>
            <a:ext cx="4813300" cy="2668587"/>
          </a:xfrm>
          <a:custGeom>
            <a:avLst/>
            <a:gdLst>
              <a:gd name="T0" fmla="*/ 2406650 w 21600"/>
              <a:gd name="T1" fmla="*/ 1334294 h 21600"/>
              <a:gd name="T2" fmla="*/ 2406650 w 21600"/>
              <a:gd name="T3" fmla="*/ 1334294 h 21600"/>
              <a:gd name="T4" fmla="*/ 2406650 w 21600"/>
              <a:gd name="T5" fmla="*/ 1334294 h 21600"/>
              <a:gd name="T6" fmla="*/ 2406650 w 21600"/>
              <a:gd name="T7" fmla="*/ 13342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r" eaLnBrk="1">
              <a:defRPr/>
            </a:pPr>
            <a:endParaRPr lang="pt-BR" altLang="pt-BR" sz="4900" b="1" dirty="0">
              <a:solidFill>
                <a:srgbClr val="FFFFFF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r" eaLnBrk="1">
              <a:defRPr/>
            </a:pPr>
            <a:r>
              <a:rPr lang="pt-BR" altLang="pt-BR" sz="40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Esperança ara a cura do corpo e da  mente </a:t>
            </a:r>
            <a:endParaRPr lang="pt-BR" altLang="pt-BR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278189" y="400050"/>
            <a:ext cx="7952188" cy="560388"/>
          </a:xfrm>
          <a:custGeom>
            <a:avLst/>
            <a:gdLst>
              <a:gd name="T0" fmla="*/ 3659188 w 21600"/>
              <a:gd name="T1" fmla="*/ 280194 h 21600"/>
              <a:gd name="T2" fmla="*/ 3659188 w 21600"/>
              <a:gd name="T3" fmla="*/ 280194 h 21600"/>
              <a:gd name="T4" fmla="*/ 3659188 w 21600"/>
              <a:gd name="T5" fmla="*/ 280194 h 21600"/>
              <a:gd name="T6" fmla="*/ 3659188 w 21600"/>
              <a:gd name="T7" fmla="*/ 280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eaLnBrk="1">
              <a:defRPr/>
            </a:pPr>
            <a:r>
              <a:rPr lang="en-US" altLang="pt-BR" sz="2400" b="1" dirty="0">
                <a:solidFill>
                  <a:srgbClr val="314923"/>
                </a:solidFill>
                <a:latin typeface="+mn-lt"/>
              </a:rPr>
              <a:t>HOSPITAL </a:t>
            </a:r>
            <a:r>
              <a:rPr lang="en-US" altLang="pt-BR" sz="2400" b="1" dirty="0" smtClean="0">
                <a:solidFill>
                  <a:srgbClr val="314923"/>
                </a:solidFill>
                <a:latin typeface="+mn-lt"/>
              </a:rPr>
              <a:t>UNIVERSITÁRIO 2 </a:t>
            </a:r>
          </a:p>
          <a:p>
            <a:pPr algn="ctr" eaLnBrk="1">
              <a:defRPr/>
            </a:pPr>
            <a:r>
              <a:rPr lang="en-US" altLang="pt-BR" sz="2400" b="1" dirty="0" smtClean="0">
                <a:solidFill>
                  <a:srgbClr val="314923"/>
                </a:solidFill>
                <a:latin typeface="+mn-lt"/>
              </a:rPr>
              <a:t>OBRIGADO</a:t>
            </a:r>
            <a:endParaRPr lang="pt-BR" altLang="pt-BR" sz="2000" b="1" dirty="0">
              <a:latin typeface="+mn-lt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24586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0" y="1508125"/>
            <a:ext cx="3833813" cy="480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>
          <a:xfrm rot="16200000">
            <a:off x="-409035" y="2025314"/>
            <a:ext cx="4766403" cy="380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/>
          <a:stretch/>
        </p:blipFill>
        <p:spPr>
          <a:xfrm rot="16200000">
            <a:off x="3706193" y="1914066"/>
            <a:ext cx="4627288" cy="402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237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HU 2</a:t>
            </a:r>
            <a:br>
              <a:rPr lang="pt-BR" dirty="0" smtClean="0"/>
            </a:br>
            <a:r>
              <a:rPr lang="pt-BR" dirty="0" smtClean="0"/>
              <a:t>COOPERAÇÃO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" y="2421227"/>
            <a:ext cx="2408321" cy="25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44732" y="1378160"/>
            <a:ext cx="6593984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87899" y="1722229"/>
            <a:ext cx="8950817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0000"/>
                </a:solidFill>
              </a:rPr>
              <a:t>Comissão </a:t>
            </a:r>
            <a:r>
              <a:rPr lang="pt-BR" b="1" dirty="0">
                <a:solidFill>
                  <a:srgbClr val="000000"/>
                </a:solidFill>
              </a:rPr>
              <a:t>de Área Física do </a:t>
            </a:r>
            <a:r>
              <a:rPr lang="pt-BR" b="1" dirty="0" smtClean="0">
                <a:solidFill>
                  <a:srgbClr val="000000"/>
                </a:solidFill>
              </a:rPr>
              <a:t>CSP (</a:t>
            </a:r>
            <a:r>
              <a:rPr lang="pt-BR" dirty="0" smtClean="0">
                <a:solidFill>
                  <a:srgbClr val="000000"/>
                </a:solidFill>
              </a:rPr>
              <a:t>Portarias</a:t>
            </a:r>
            <a:r>
              <a:rPr lang="pt-BR" b="1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04/2013; 07/2015; 10/2015; 09/2016; 07/2017). </a:t>
            </a:r>
          </a:p>
          <a:p>
            <a:pPr marL="1657350" lvl="3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</a:rPr>
              <a:t>Representantes </a:t>
            </a:r>
            <a:r>
              <a:rPr lang="pt-BR" dirty="0">
                <a:solidFill>
                  <a:srgbClr val="000000"/>
                </a:solidFill>
              </a:rPr>
              <a:t>da </a:t>
            </a:r>
            <a:r>
              <a:rPr lang="pt-BR" dirty="0" smtClean="0">
                <a:solidFill>
                  <a:srgbClr val="000000"/>
                </a:solidFill>
              </a:rPr>
              <a:t>EPM, </a:t>
            </a:r>
          </a:p>
          <a:p>
            <a:pPr marL="1657350" lvl="3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</a:rPr>
              <a:t>Representantes EPE,</a:t>
            </a:r>
          </a:p>
          <a:p>
            <a:pPr marL="1657350" lvl="3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</a:rPr>
              <a:t>Conselho </a:t>
            </a:r>
            <a:r>
              <a:rPr lang="pt-BR" dirty="0">
                <a:solidFill>
                  <a:srgbClr val="000000"/>
                </a:solidFill>
              </a:rPr>
              <a:t>Gestor do HU, </a:t>
            </a:r>
            <a:endParaRPr lang="pt-BR" dirty="0" smtClean="0">
              <a:solidFill>
                <a:srgbClr val="000000"/>
              </a:solidFill>
            </a:endParaRPr>
          </a:p>
          <a:p>
            <a:pPr marL="1657350" lvl="3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</a:rPr>
              <a:t>Diretoria </a:t>
            </a:r>
            <a:r>
              <a:rPr lang="pt-BR" dirty="0">
                <a:solidFill>
                  <a:srgbClr val="000000"/>
                </a:solidFill>
              </a:rPr>
              <a:t>do </a:t>
            </a:r>
            <a:r>
              <a:rPr lang="pt-BR" dirty="0" smtClean="0">
                <a:solidFill>
                  <a:srgbClr val="000000"/>
                </a:solidFill>
              </a:rPr>
              <a:t>CSP, </a:t>
            </a:r>
          </a:p>
          <a:p>
            <a:pPr marL="1657350" lvl="3" indent="-285750"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</a:rPr>
              <a:t>Técnicos </a:t>
            </a:r>
            <a:r>
              <a:rPr lang="pt-BR" dirty="0">
                <a:solidFill>
                  <a:srgbClr val="000000"/>
                </a:solidFill>
              </a:rPr>
              <a:t>da infraestrutura, </a:t>
            </a:r>
            <a:r>
              <a:rPr lang="pt-BR" dirty="0" smtClean="0">
                <a:solidFill>
                  <a:srgbClr val="000000"/>
                </a:solidFill>
              </a:rPr>
              <a:t>TI, Administração </a:t>
            </a:r>
            <a:r>
              <a:rPr lang="pt-BR" dirty="0">
                <a:solidFill>
                  <a:srgbClr val="000000"/>
                </a:solidFill>
              </a:rPr>
              <a:t>do </a:t>
            </a:r>
            <a:r>
              <a:rPr lang="pt-BR" dirty="0" smtClean="0">
                <a:solidFill>
                  <a:srgbClr val="000000"/>
                </a:solidFill>
              </a:rPr>
              <a:t>CSP </a:t>
            </a:r>
            <a:r>
              <a:rPr lang="pt-BR" dirty="0">
                <a:solidFill>
                  <a:srgbClr val="000000"/>
                </a:solidFill>
              </a:rPr>
              <a:t>e </a:t>
            </a:r>
            <a:r>
              <a:rPr lang="pt-BR" dirty="0" smtClean="0">
                <a:solidFill>
                  <a:srgbClr val="000000"/>
                </a:solidFill>
              </a:rPr>
              <a:t>HU/HSP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GT do Conselho Gestor do HU </a:t>
            </a:r>
            <a:r>
              <a:rPr lang="pt-BR" b="1" dirty="0" smtClean="0"/>
              <a:t>(07/06/2016). Finalidades: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pt-BR" dirty="0" smtClean="0"/>
              <a:t> Buscar </a:t>
            </a:r>
            <a:r>
              <a:rPr lang="pt-BR" dirty="0"/>
              <a:t>soluções para situações emergenciais dos imóveis </a:t>
            </a:r>
            <a:r>
              <a:rPr lang="pt-BR" dirty="0" smtClean="0"/>
              <a:t>assistenciais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pt-BR" dirty="0" smtClean="0"/>
              <a:t>Ações </a:t>
            </a:r>
            <a:r>
              <a:rPr lang="pt-BR" dirty="0"/>
              <a:t>de </a:t>
            </a:r>
            <a:r>
              <a:rPr lang="pt-BR" dirty="0" smtClean="0"/>
              <a:t>despejo</a:t>
            </a:r>
            <a:r>
              <a:rPr lang="pt-BR" dirty="0"/>
              <a:t>.</a:t>
            </a:r>
            <a:endParaRPr lang="pt-BR" dirty="0" smtClean="0"/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pt-BR" dirty="0"/>
              <a:t>I</a:t>
            </a:r>
            <a:r>
              <a:rPr lang="pt-BR" dirty="0" smtClean="0"/>
              <a:t>nterrupção </a:t>
            </a:r>
            <a:r>
              <a:rPr lang="pt-BR" dirty="0"/>
              <a:t>dos contratos por </a:t>
            </a:r>
            <a:r>
              <a:rPr lang="pt-BR" dirty="0" smtClean="0"/>
              <a:t>iniciativa </a:t>
            </a:r>
            <a:r>
              <a:rPr lang="pt-BR" dirty="0"/>
              <a:t>de </a:t>
            </a:r>
            <a:r>
              <a:rPr lang="pt-BR" dirty="0" smtClean="0"/>
              <a:t>proprietários.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pt-BR" dirty="0" smtClean="0"/>
              <a:t>Intensificar ações </a:t>
            </a:r>
            <a:r>
              <a:rPr lang="pt-BR" dirty="0"/>
              <a:t>de compartilhamento de atividades </a:t>
            </a:r>
            <a:r>
              <a:rPr lang="pt-BR" dirty="0" smtClean="0"/>
              <a:t>assistenciais.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pt-BR" dirty="0" smtClean="0"/>
              <a:t>Devolução </a:t>
            </a:r>
            <a:r>
              <a:rPr lang="pt-BR" dirty="0"/>
              <a:t>de imóveis </a:t>
            </a:r>
            <a:r>
              <a:rPr lang="pt-BR" dirty="0" smtClean="0"/>
              <a:t>locados (UNIFESP e SPDM). </a:t>
            </a:r>
            <a:endParaRPr lang="pt-BR" dirty="0"/>
          </a:p>
          <a:p>
            <a:pPr lvl="1" algn="just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HU 2</a:t>
            </a:r>
            <a:br>
              <a:rPr lang="pt-BR" dirty="0" smtClean="0"/>
            </a:br>
            <a:r>
              <a:rPr lang="pt-BR" dirty="0" smtClean="0"/>
              <a:t>COOPERAÇÃO</a:t>
            </a:r>
            <a:br>
              <a:rPr lang="pt-BR" dirty="0" smtClean="0"/>
            </a:br>
            <a:r>
              <a:rPr lang="pt-BR" dirty="0" smtClean="0"/>
              <a:t>Portaria </a:t>
            </a:r>
            <a:r>
              <a:rPr lang="pt-BR" dirty="0"/>
              <a:t>Reitoria nº 3065 de 11/08/2017</a:t>
            </a:r>
            <a:r>
              <a:rPr lang="pt-BR" dirty="0">
                <a:ea typeface="Calibri" panose="020F0502020204030204" pitchFamily="34" charset="0"/>
              </a:rPr>
              <a:t/>
            </a:r>
            <a:br>
              <a:rPr lang="pt-BR" dirty="0">
                <a:ea typeface="Calibri" panose="020F0502020204030204" pitchFamily="34" charset="0"/>
              </a:rPr>
            </a:br>
            <a:endParaRPr lang="pt-BR" dirty="0"/>
          </a:p>
        </p:txBody>
      </p:sp>
      <p:pic>
        <p:nvPicPr>
          <p:cNvPr id="1026" name="Picture 2" descr="Imagem relaciona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7" y="1992573"/>
            <a:ext cx="3101289" cy="32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89979" y="1865866"/>
            <a:ext cx="392572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Nelson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Sass </a:t>
            </a:r>
            <a:endParaRPr lang="pt-B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Rosana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Fiorini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Puccini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Luisa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Hofling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Lima Farah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Angélica Gonçalves Silva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Belasco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Carlos Cesar Meireles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Emilia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Inoue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Janine </a:t>
            </a:r>
            <a:r>
              <a:rPr lang="pt-B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Schirmer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José Carlos Costa Baptista da Silva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José Roberto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Ferraro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Lucia Marta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Giunta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Silva 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78109" y="1865866"/>
            <a:ext cx="401763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Cecília Martinelli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Marcelo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Cincotto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Esteves dos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Santos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Morris Pimenta e Souza*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Nelson </a:t>
            </a:r>
            <a:r>
              <a:rPr lang="pt-B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Akamine</a:t>
            </a:r>
            <a:endParaRPr lang="pt-B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Odete Carmen </a:t>
            </a:r>
            <a:r>
              <a:rPr lang="pt-B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Gialdi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Pedro Fiori Arantes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Raquel Pinheiro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Montanari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Gouvea</a:t>
            </a:r>
            <a:endParaRPr lang="pt-B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Roseli </a:t>
            </a:r>
            <a:r>
              <a:rPr lang="pt-B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Giudice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Sandra de Oliveira Campos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Tania Mara Francisco</a:t>
            </a:r>
            <a:endParaRPr lang="pt-B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524000" y="1339851"/>
            <a:ext cx="9144000" cy="15875"/>
          </a:xfrm>
          <a:prstGeom prst="line">
            <a:avLst/>
          </a:prstGeom>
          <a:noFill/>
          <a:ln w="6350">
            <a:solidFill>
              <a:srgbClr val="3149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755900" y="1712913"/>
            <a:ext cx="5380038" cy="760412"/>
          </a:xfrm>
          <a:custGeom>
            <a:avLst/>
            <a:gdLst>
              <a:gd name="T0" fmla="*/ 2690019 w 21600"/>
              <a:gd name="T1" fmla="*/ 380206 h 21600"/>
              <a:gd name="T2" fmla="*/ 2690019 w 21600"/>
              <a:gd name="T3" fmla="*/ 380206 h 21600"/>
              <a:gd name="T4" fmla="*/ 2690019 w 21600"/>
              <a:gd name="T5" fmla="*/ 380206 h 21600"/>
              <a:gd name="T6" fmla="*/ 2690019 w 21600"/>
              <a:gd name="T7" fmla="*/ 3802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>
              <a:lnSpc>
                <a:spcPct val="120000"/>
              </a:lnSpc>
              <a:defRPr/>
            </a:pPr>
            <a:endParaRPr lang="pt-BR" altLang="pt-BR" sz="20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defRPr/>
            </a:pPr>
            <a:r>
              <a:rPr lang="pt-BR" altLang="pt-BR" sz="20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</a:t>
            </a:r>
            <a:endParaRPr lang="pt-BR" altLang="pt-BR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7173" name="Picture 5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6" y="374650"/>
            <a:ext cx="128746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/>
          </p:cNvSpPr>
          <p:nvPr/>
        </p:nvSpPr>
        <p:spPr bwMode="auto">
          <a:xfrm>
            <a:off x="2306638" y="2582864"/>
            <a:ext cx="4813300" cy="2668587"/>
          </a:xfrm>
          <a:custGeom>
            <a:avLst/>
            <a:gdLst>
              <a:gd name="T0" fmla="*/ 2406650 w 21600"/>
              <a:gd name="T1" fmla="*/ 1334294 h 21600"/>
              <a:gd name="T2" fmla="*/ 2406650 w 21600"/>
              <a:gd name="T3" fmla="*/ 1334294 h 21600"/>
              <a:gd name="T4" fmla="*/ 2406650 w 21600"/>
              <a:gd name="T5" fmla="*/ 1334294 h 21600"/>
              <a:gd name="T6" fmla="*/ 2406650 w 21600"/>
              <a:gd name="T7" fmla="*/ 13342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r" eaLnBrk="1">
              <a:defRPr/>
            </a:pPr>
            <a:endParaRPr lang="pt-BR" altLang="pt-BR" sz="4900" b="1">
              <a:solidFill>
                <a:srgbClr val="FFFFFF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r" eaLnBrk="1">
              <a:defRPr/>
            </a:pPr>
            <a:r>
              <a:rPr lang="pt-BR" altLang="pt-BR" sz="4000" b="1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Esperança ara a cura do corpo e da  mente </a:t>
            </a:r>
            <a:endParaRPr lang="pt-BR" altLang="pt-BR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278189" y="400050"/>
            <a:ext cx="7952188" cy="560388"/>
          </a:xfrm>
          <a:custGeom>
            <a:avLst/>
            <a:gdLst>
              <a:gd name="T0" fmla="*/ 3659188 w 21600"/>
              <a:gd name="T1" fmla="*/ 280194 h 21600"/>
              <a:gd name="T2" fmla="*/ 3659188 w 21600"/>
              <a:gd name="T3" fmla="*/ 280194 h 21600"/>
              <a:gd name="T4" fmla="*/ 3659188 w 21600"/>
              <a:gd name="T5" fmla="*/ 280194 h 21600"/>
              <a:gd name="T6" fmla="*/ 3659188 w 21600"/>
              <a:gd name="T7" fmla="*/ 280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eaLnBrk="1">
              <a:defRPr/>
            </a:pPr>
            <a:r>
              <a:rPr lang="en-US" altLang="pt-BR" sz="2400" b="1" dirty="0">
                <a:solidFill>
                  <a:srgbClr val="314923"/>
                </a:solidFill>
                <a:latin typeface="+mn-lt"/>
              </a:rPr>
              <a:t>HOSPITAL </a:t>
            </a:r>
            <a:r>
              <a:rPr lang="en-US" altLang="pt-BR" sz="2400" b="1" dirty="0" smtClean="0">
                <a:solidFill>
                  <a:srgbClr val="314923"/>
                </a:solidFill>
                <a:latin typeface="+mn-lt"/>
              </a:rPr>
              <a:t>UNIVERSITÁRIO 2 </a:t>
            </a:r>
            <a:endParaRPr lang="en-US" altLang="pt-BR" sz="2400" b="1" dirty="0">
              <a:solidFill>
                <a:srgbClr val="314923"/>
              </a:solidFill>
              <a:latin typeface="+mn-lt"/>
            </a:endParaRPr>
          </a:p>
          <a:p>
            <a:pPr algn="ctr">
              <a:defRPr/>
            </a:pPr>
            <a:r>
              <a:rPr lang="pt-BR" sz="2000" b="1" dirty="0">
                <a:latin typeface="+mn-lt"/>
              </a:rPr>
              <a:t>CENTRO DE ATENÇÃO INTEGRADA À ASSISTÊNCIA, ENSINO E PESQUISA</a:t>
            </a:r>
            <a:endParaRPr lang="pt-BR" altLang="pt-BR" sz="2000" b="1" dirty="0">
              <a:latin typeface="+mn-lt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7177" name="Picture 9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17650"/>
            <a:ext cx="4489622" cy="480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4586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1508126"/>
            <a:ext cx="38338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91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/>
          </p:cNvSpPr>
          <p:nvPr/>
        </p:nvSpPr>
        <p:spPr bwMode="auto">
          <a:xfrm>
            <a:off x="5591176" y="258763"/>
            <a:ext cx="4930775" cy="9953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4999" tIns="44999" rIns="44999" bIns="44999" anchor="ctr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>
              <a:lnSpc>
                <a:spcPct val="70000"/>
              </a:lnSpc>
              <a:defRPr/>
            </a:pPr>
            <a:r>
              <a:rPr lang="pt-BR" altLang="pt-BR" sz="2000" b="1">
                <a:solidFill>
                  <a:srgbClr val="314923"/>
                </a:solidFill>
                <a:latin typeface="+mn-lt"/>
                <a:ea typeface="Trebuchet MS Bold" charset="0"/>
                <a:cs typeface="Trebuchet MS Bold" charset="0"/>
                <a:sym typeface="Trebuchet MS Bold" charset="0"/>
              </a:rPr>
              <a:t>  ESCOLA PAULISTA DE MEDICINA</a:t>
            </a:r>
          </a:p>
          <a:p>
            <a:pPr eaLnBrk="1">
              <a:lnSpc>
                <a:spcPct val="70000"/>
              </a:lnSpc>
              <a:defRPr/>
            </a:pPr>
            <a:endParaRPr lang="pt-BR" altLang="pt-BR" sz="2000" b="1">
              <a:solidFill>
                <a:srgbClr val="314923"/>
              </a:solidFill>
              <a:latin typeface="+mn-lt"/>
              <a:ea typeface="Trebuchet MS Bold" charset="0"/>
              <a:cs typeface="Trebuchet MS Bold" charset="0"/>
              <a:sym typeface="Trebuchet MS Bold" charset="0"/>
            </a:endParaRPr>
          </a:p>
          <a:p>
            <a:pPr eaLnBrk="1">
              <a:lnSpc>
                <a:spcPct val="70000"/>
              </a:lnSpc>
              <a:defRPr/>
            </a:pPr>
            <a:r>
              <a:rPr lang="pt-BR" altLang="pt-BR" sz="2000" b="1">
                <a:solidFill>
                  <a:srgbClr val="314923"/>
                </a:solidFill>
                <a:latin typeface="+mn-lt"/>
                <a:ea typeface="Trebuchet MS Bold" charset="0"/>
                <a:cs typeface="Trebuchet MS Bold" charset="0"/>
                <a:sym typeface="Trebuchet MS Bold" charset="0"/>
              </a:rPr>
              <a:t>  ESCOLA PAULISTA DE ENFERMAGEM</a:t>
            </a:r>
            <a:endParaRPr lang="pt-BR" altLang="pt-BR" b="1">
              <a:latin typeface="+mn-lt"/>
            </a:endParaRPr>
          </a:p>
        </p:txBody>
      </p:sp>
      <p:sp>
        <p:nvSpPr>
          <p:cNvPr id="11267" name="AutoShape 2"/>
          <p:cNvSpPr>
            <a:spLocks/>
          </p:cNvSpPr>
          <p:nvPr/>
        </p:nvSpPr>
        <p:spPr bwMode="auto">
          <a:xfrm>
            <a:off x="1524000" y="6402388"/>
            <a:ext cx="9144000" cy="481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149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 b="1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 flipV="1">
            <a:off x="1524000" y="1333501"/>
            <a:ext cx="9144000" cy="15875"/>
          </a:xfrm>
          <a:prstGeom prst="line">
            <a:avLst/>
          </a:prstGeom>
          <a:noFill/>
          <a:ln w="9525">
            <a:solidFill>
              <a:srgbClr val="3149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 b="1"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12294" name="Picture 5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6" y="374650"/>
            <a:ext cx="128746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2295" name="Picture 6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546225"/>
            <a:ext cx="4919663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AutoShape 7"/>
          <p:cNvSpPr>
            <a:spLocks/>
          </p:cNvSpPr>
          <p:nvPr/>
        </p:nvSpPr>
        <p:spPr bwMode="auto">
          <a:xfrm>
            <a:off x="3503613" y="309564"/>
            <a:ext cx="2952750" cy="382587"/>
          </a:xfrm>
          <a:custGeom>
            <a:avLst/>
            <a:gdLst>
              <a:gd name="T0" fmla="*/ 2147483646 w 21600"/>
              <a:gd name="T1" fmla="*/ 1062993643 h 21600"/>
              <a:gd name="T2" fmla="*/ 2147483646 w 21600"/>
              <a:gd name="T3" fmla="*/ 1062993643 h 21600"/>
              <a:gd name="T4" fmla="*/ 2147483646 w 21600"/>
              <a:gd name="T5" fmla="*/ 1062993643 h 21600"/>
              <a:gd name="T6" fmla="*/ 2147483646 w 21600"/>
              <a:gd name="T7" fmla="*/ 10629936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>
              <a:defRPr/>
            </a:pPr>
            <a:r>
              <a:rPr lang="pt-BR" altLang="pt-BR" sz="2000" b="1" dirty="0">
                <a:solidFill>
                  <a:srgbClr val="314923"/>
                </a:solidFill>
                <a:latin typeface="+mn-lt"/>
                <a:ea typeface="Trebuchet MS Bold" charset="0"/>
                <a:cs typeface="Trebuchet MS Bold" charset="0"/>
                <a:sym typeface="Trebuchet MS Bold" charset="0"/>
              </a:rPr>
              <a:t>CAMPUS </a:t>
            </a:r>
          </a:p>
          <a:p>
            <a:pPr eaLnBrk="1">
              <a:defRPr/>
            </a:pPr>
            <a:r>
              <a:rPr lang="pt-BR" altLang="pt-BR" sz="2000" b="1" dirty="0">
                <a:solidFill>
                  <a:srgbClr val="314923"/>
                </a:solidFill>
                <a:latin typeface="+mn-lt"/>
                <a:ea typeface="Trebuchet MS Bold" charset="0"/>
                <a:cs typeface="Trebuchet MS Bold" charset="0"/>
                <a:sym typeface="Trebuchet MS Bold" charset="0"/>
              </a:rPr>
              <a:t>SÃO PAULO</a:t>
            </a:r>
            <a:endParaRPr lang="pt-BR" altLang="pt-BR" b="1" dirty="0">
              <a:latin typeface="+mn-lt"/>
            </a:endParaRPr>
          </a:p>
        </p:txBody>
      </p:sp>
      <p:graphicFrame>
        <p:nvGraphicFramePr>
          <p:cNvPr id="1741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9435"/>
              </p:ext>
            </p:extLst>
          </p:nvPr>
        </p:nvGraphicFramePr>
        <p:xfrm>
          <a:off x="7042784" y="1137729"/>
          <a:ext cx="3292475" cy="3003552"/>
        </p:xfrm>
        <a:graphic>
          <a:graphicData uri="http://schemas.openxmlformats.org/drawingml/2006/table">
            <a:tbl>
              <a:tblPr/>
              <a:tblGrid>
                <a:gridCol w="3292475"/>
              </a:tblGrid>
              <a:tr h="350838">
                <a:tc>
                  <a:txBody>
                    <a:bodyPr/>
                    <a:lstStyle>
                      <a:lvl1pPr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Cursos de Graduação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Biomedicina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Enfermagem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Fonoaudiologia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Medicina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7213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Tecnologia em Informática em Saúde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Tecnologia em Radiologia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Tecnologia Oftálmica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1282" name="Group 42"/>
          <p:cNvGrpSpPr>
            <a:grpSpLocks/>
          </p:cNvGrpSpPr>
          <p:nvPr/>
        </p:nvGrpSpPr>
        <p:grpSpPr bwMode="auto">
          <a:xfrm>
            <a:off x="5123180" y="1300935"/>
            <a:ext cx="1765300" cy="1706562"/>
            <a:chOff x="0" y="0"/>
            <a:chExt cx="1765300" cy="1706563"/>
          </a:xfrm>
        </p:grpSpPr>
        <p:sp>
          <p:nvSpPr>
            <p:cNvPr id="17451" name="AutoShape 43"/>
            <p:cNvSpPr>
              <a:spLocks/>
            </p:cNvSpPr>
            <p:nvPr/>
          </p:nvSpPr>
          <p:spPr bwMode="auto">
            <a:xfrm>
              <a:off x="0" y="0"/>
              <a:ext cx="1765300" cy="170656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pt-BR" b="1"/>
            </a:p>
          </p:txBody>
        </p:sp>
        <p:sp>
          <p:nvSpPr>
            <p:cNvPr id="12311" name="AutoShape 44"/>
            <p:cNvSpPr>
              <a:spLocks/>
            </p:cNvSpPr>
            <p:nvPr/>
          </p:nvSpPr>
          <p:spPr bwMode="auto">
            <a:xfrm>
              <a:off x="65088" y="112712"/>
              <a:ext cx="1635125" cy="152558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algn="ctr" eaLnBrk="1">
                <a:defRPr/>
              </a:pPr>
              <a:r>
                <a:rPr lang="pt-BR" altLang="pt-BR" sz="4400" b="1" dirty="0">
                  <a:solidFill>
                    <a:srgbClr val="00B050"/>
                  </a:solidFill>
                  <a:latin typeface="+mn-lt"/>
                  <a:ea typeface="Trebuchet MS Bold" charset="0"/>
                  <a:cs typeface="Trebuchet MS Bold" charset="0"/>
                  <a:sym typeface="Trebuchet MS Bold" charset="0"/>
                </a:rPr>
                <a:t>1.164</a:t>
              </a:r>
              <a:r>
                <a:rPr lang="pt-BR" altLang="pt-BR" sz="1600" b="1" dirty="0">
                  <a:solidFill>
                    <a:srgbClr val="FFFFFF"/>
                  </a:solidFill>
                  <a:latin typeface="+mn-lt"/>
                </a:rPr>
                <a:t> </a:t>
              </a:r>
            </a:p>
            <a:p>
              <a:pPr algn="ctr" eaLnBrk="1">
                <a:defRPr/>
              </a:pPr>
              <a:r>
                <a:rPr lang="pt-BR" altLang="pt-BR" sz="1400" b="1" dirty="0">
                  <a:solidFill>
                    <a:srgbClr val="FFFFFF"/>
                  </a:solidFill>
                  <a:latin typeface="+mn-lt"/>
                </a:rPr>
                <a:t>Estudantes de Graduação</a:t>
              </a:r>
              <a:endParaRPr lang="pt-BR" altLang="pt-BR" sz="1600" b="1" dirty="0">
                <a:latin typeface="+mn-lt"/>
              </a:endParaRP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3613645" y="4976019"/>
            <a:ext cx="1765300" cy="1706562"/>
            <a:chOff x="0" y="0"/>
            <a:chExt cx="1765300" cy="1706563"/>
          </a:xfrm>
        </p:grpSpPr>
        <p:sp>
          <p:nvSpPr>
            <p:cNvPr id="16" name="AutoShape 43"/>
            <p:cNvSpPr>
              <a:spLocks/>
            </p:cNvSpPr>
            <p:nvPr/>
          </p:nvSpPr>
          <p:spPr bwMode="auto">
            <a:xfrm>
              <a:off x="0" y="0"/>
              <a:ext cx="1765300" cy="170656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pt-BR" b="1"/>
            </a:p>
          </p:txBody>
        </p:sp>
        <p:sp>
          <p:nvSpPr>
            <p:cNvPr id="17" name="AutoShape 44"/>
            <p:cNvSpPr>
              <a:spLocks/>
            </p:cNvSpPr>
            <p:nvPr/>
          </p:nvSpPr>
          <p:spPr bwMode="auto">
            <a:xfrm>
              <a:off x="65088" y="84137"/>
              <a:ext cx="1635125" cy="152717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algn="ctr" eaLnBrk="1">
                <a:defRPr/>
              </a:pPr>
              <a:r>
                <a:rPr lang="pt-BR" altLang="pt-BR" sz="4000" b="1" dirty="0">
                  <a:solidFill>
                    <a:srgbClr val="00B050"/>
                  </a:solidFill>
                  <a:latin typeface="+mn-lt"/>
                  <a:ea typeface="Trebuchet MS Bold" charset="0"/>
                  <a:cs typeface="Trebuchet MS Bold" charset="0"/>
                  <a:sym typeface="Trebuchet MS Bold" charset="0"/>
                </a:rPr>
                <a:t>2.632</a:t>
              </a:r>
              <a:endParaRPr lang="pt-BR" altLang="pt-BR" sz="1400" b="1" dirty="0">
                <a:solidFill>
                  <a:srgbClr val="FFFFFF"/>
                </a:solidFill>
                <a:latin typeface="+mn-lt"/>
              </a:endParaRPr>
            </a:p>
            <a:p>
              <a:pPr algn="ctr" eaLnBrk="1">
                <a:defRPr/>
              </a:pPr>
              <a:r>
                <a:rPr lang="pt-BR" altLang="pt-BR" sz="1200" b="1" dirty="0">
                  <a:solidFill>
                    <a:srgbClr val="FFFFFF"/>
                  </a:solidFill>
                  <a:latin typeface="+mn-lt"/>
                </a:rPr>
                <a:t>Estudantes de Pós-Graduação</a:t>
              </a:r>
              <a:endParaRPr lang="pt-BR" altLang="pt-BR" sz="1400" b="1" dirty="0">
                <a:latin typeface="+mn-lt"/>
              </a:endParaRPr>
            </a:p>
          </p:txBody>
        </p:sp>
      </p:grp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5293113" y="5060156"/>
            <a:ext cx="1765300" cy="1706562"/>
            <a:chOff x="0" y="0"/>
            <a:chExt cx="1765300" cy="1706563"/>
          </a:xfrm>
        </p:grpSpPr>
        <p:sp>
          <p:nvSpPr>
            <p:cNvPr id="19" name="AutoShape 43"/>
            <p:cNvSpPr>
              <a:spLocks/>
            </p:cNvSpPr>
            <p:nvPr/>
          </p:nvSpPr>
          <p:spPr bwMode="auto">
            <a:xfrm>
              <a:off x="0" y="0"/>
              <a:ext cx="1765300" cy="170656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pt-BR" b="1"/>
            </a:p>
          </p:txBody>
        </p:sp>
        <p:sp>
          <p:nvSpPr>
            <p:cNvPr id="20" name="AutoShape 44"/>
            <p:cNvSpPr>
              <a:spLocks/>
            </p:cNvSpPr>
            <p:nvPr/>
          </p:nvSpPr>
          <p:spPr bwMode="auto">
            <a:xfrm>
              <a:off x="65088" y="84137"/>
              <a:ext cx="1635125" cy="152717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algn="ctr" eaLnBrk="1">
                <a:defRPr/>
              </a:pPr>
              <a:r>
                <a:rPr lang="pt-BR" altLang="pt-BR" sz="4000" b="1" dirty="0">
                  <a:solidFill>
                    <a:srgbClr val="00B050"/>
                  </a:solidFill>
                  <a:latin typeface="+mn-lt"/>
                  <a:ea typeface="Trebuchet MS Bold" charset="0"/>
                  <a:cs typeface="Trebuchet MS Bold" charset="0"/>
                  <a:sym typeface="Trebuchet MS Bold" charset="0"/>
                </a:rPr>
                <a:t>1.107</a:t>
              </a:r>
              <a:endParaRPr lang="pt-BR" altLang="pt-BR" sz="1400" b="1" dirty="0">
                <a:solidFill>
                  <a:srgbClr val="FFFFFF"/>
                </a:solidFill>
                <a:latin typeface="+mn-lt"/>
              </a:endParaRPr>
            </a:p>
            <a:p>
              <a:pPr algn="ctr" eaLnBrk="1">
                <a:defRPr/>
              </a:pPr>
              <a:r>
                <a:rPr lang="pt-BR" altLang="pt-BR" sz="1200" b="1" dirty="0">
                  <a:solidFill>
                    <a:srgbClr val="FFFFFF"/>
                  </a:solidFill>
                  <a:latin typeface="+mn-lt"/>
                </a:rPr>
                <a:t>Residentes médicos</a:t>
              </a:r>
              <a:endParaRPr lang="pt-BR" altLang="pt-BR" sz="1400" b="1" dirty="0">
                <a:latin typeface="+mn-lt"/>
              </a:endParaRPr>
            </a:p>
          </p:txBody>
        </p: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6816916" y="4976019"/>
            <a:ext cx="1825578" cy="1807370"/>
            <a:chOff x="0" y="0"/>
            <a:chExt cx="1765300" cy="1706563"/>
          </a:xfrm>
        </p:grpSpPr>
        <p:sp>
          <p:nvSpPr>
            <p:cNvPr id="22" name="AutoShape 43"/>
            <p:cNvSpPr>
              <a:spLocks/>
            </p:cNvSpPr>
            <p:nvPr/>
          </p:nvSpPr>
          <p:spPr bwMode="auto">
            <a:xfrm>
              <a:off x="0" y="0"/>
              <a:ext cx="1765300" cy="170656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000000"/>
            </a:solidFill>
            <a:ln w="381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pt-BR" b="1"/>
            </a:p>
          </p:txBody>
        </p:sp>
        <p:sp>
          <p:nvSpPr>
            <p:cNvPr id="23" name="AutoShape 44"/>
            <p:cNvSpPr>
              <a:spLocks/>
            </p:cNvSpPr>
            <p:nvPr/>
          </p:nvSpPr>
          <p:spPr bwMode="auto">
            <a:xfrm>
              <a:off x="65119" y="0"/>
              <a:ext cx="1635061" cy="15268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  <a:sym typeface="Trebuchet MS" panose="020B0603020202020204" pitchFamily="34" charset="0"/>
                </a:defRPr>
              </a:lvl9pPr>
            </a:lstStyle>
            <a:p>
              <a:pPr algn="ctr" eaLnBrk="1">
                <a:defRPr/>
              </a:pPr>
              <a:r>
                <a:rPr lang="pt-BR" altLang="pt-BR" sz="4000" b="1" dirty="0">
                  <a:solidFill>
                    <a:srgbClr val="00B050"/>
                  </a:solidFill>
                  <a:latin typeface="+mn-lt"/>
                  <a:sym typeface="Trebuchet MS Bold" charset="0"/>
                </a:rPr>
                <a:t>575</a:t>
              </a:r>
              <a:endParaRPr lang="pt-BR" altLang="pt-BR" sz="1400" b="1" dirty="0">
                <a:solidFill>
                  <a:srgbClr val="FFFFFF"/>
                </a:solidFill>
                <a:latin typeface="+mn-lt"/>
              </a:endParaRPr>
            </a:p>
            <a:p>
              <a:pPr algn="ctr" eaLnBrk="1">
                <a:defRPr/>
              </a:pPr>
              <a:r>
                <a:rPr lang="pt-BR" altLang="pt-BR" sz="1200" b="1" dirty="0">
                  <a:solidFill>
                    <a:srgbClr val="FFFFFF"/>
                  </a:solidFill>
                  <a:latin typeface="+mn-lt"/>
                </a:rPr>
                <a:t>Residentes multiprofissionais</a:t>
              </a:r>
              <a:endParaRPr lang="pt-BR" altLang="pt-BR" sz="1400" b="1" dirty="0">
                <a:latin typeface="+mn-lt"/>
              </a:endParaRPr>
            </a:p>
          </p:txBody>
        </p:sp>
      </p:grpSp>
      <p:graphicFrame>
        <p:nvGraphicFramePr>
          <p:cNvPr id="2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71912"/>
              </p:ext>
            </p:extLst>
          </p:nvPr>
        </p:nvGraphicFramePr>
        <p:xfrm>
          <a:off x="9320486" y="4039120"/>
          <a:ext cx="2279332" cy="2072755"/>
        </p:xfrm>
        <a:graphic>
          <a:graphicData uri="http://schemas.openxmlformats.org/drawingml/2006/table">
            <a:tbl>
              <a:tblPr/>
              <a:tblGrid>
                <a:gridCol w="1979684"/>
                <a:gridCol w="299648"/>
              </a:tblGrid>
              <a:tr h="350718">
                <a:tc gridSpan="2">
                  <a:txBody>
                    <a:bodyPr/>
                    <a:lstStyle>
                      <a:lvl1pPr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 defTabSz="449263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35200" algn="l"/>
                          <a:tab pos="2692400" algn="l"/>
                          <a:tab pos="3136900" algn="l"/>
                          <a:tab pos="3581400" algn="l"/>
                          <a:tab pos="4038600" algn="l"/>
                          <a:tab pos="4483100" algn="l"/>
                          <a:tab pos="4940300" algn="l"/>
                          <a:tab pos="5384800" algn="l"/>
                          <a:tab pos="5829300" algn="l"/>
                          <a:tab pos="6286500" algn="l"/>
                          <a:tab pos="6731000" algn="l"/>
                          <a:tab pos="7175500" algn="l"/>
                          <a:tab pos="7632700" algn="l"/>
                          <a:tab pos="8077200" algn="l"/>
                          <a:tab pos="8534400" algn="l"/>
                          <a:tab pos="89789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Programas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2679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Calibri" panose="020F0502020204030204" pitchFamily="34" charset="0"/>
                        </a:rPr>
                        <a:t>Mestrado profissional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37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718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Residência Médica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97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435"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Residência Multiprofissional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742950" indent="-28575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11430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16002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2057400" indent="-228600"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30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  <a:cs typeface="Helvetica" panose="020B0604020202020204" pitchFamily="34" charset="0"/>
                        <a:sym typeface="Helvetica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778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57B31-9319-4743-9706-186777E358A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13" name="Retângulo 3"/>
          <p:cNvSpPr>
            <a:spLocks noChangeArrowheads="1"/>
          </p:cNvSpPr>
          <p:nvPr/>
        </p:nvSpPr>
        <p:spPr bwMode="auto">
          <a:xfrm>
            <a:off x="4263570" y="1272878"/>
            <a:ext cx="4069739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969" b="1" dirty="0">
              <a:solidFill>
                <a:srgbClr val="007D3E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8378" name="Imagem 583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/>
          <a:stretch/>
        </p:blipFill>
        <p:spPr>
          <a:xfrm rot="16200000">
            <a:off x="6885560" y="2111491"/>
            <a:ext cx="5032038" cy="4327300"/>
          </a:xfrm>
          <a:prstGeom prst="rect">
            <a:avLst/>
          </a:prstGeom>
        </p:spPr>
      </p:pic>
      <p:pic>
        <p:nvPicPr>
          <p:cNvPr id="58379" name="Imagem 583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9" y="1899534"/>
            <a:ext cx="6429258" cy="4821941"/>
          </a:xfrm>
          <a:prstGeom prst="rect">
            <a:avLst/>
          </a:prstGeom>
        </p:spPr>
      </p:pic>
      <p:pic>
        <p:nvPicPr>
          <p:cNvPr id="58380" name="Imagem 583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2236" y="2063323"/>
            <a:ext cx="5058689" cy="4327300"/>
          </a:xfrm>
          <a:prstGeom prst="rect">
            <a:avLst/>
          </a:prstGeom>
        </p:spPr>
      </p:pic>
      <p:sp>
        <p:nvSpPr>
          <p:cNvPr id="11" name="Retângulo 3"/>
          <p:cNvSpPr>
            <a:spLocks noChangeArrowheads="1"/>
          </p:cNvSpPr>
          <p:nvPr/>
        </p:nvSpPr>
        <p:spPr bwMode="auto">
          <a:xfrm>
            <a:off x="1959986" y="426969"/>
            <a:ext cx="91385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HOSPITAL </a:t>
            </a:r>
            <a:r>
              <a:rPr lang="pt-BR" sz="2400" b="1" dirty="0"/>
              <a:t>UNIVERSITÁRIO 2 - UNIFESP  </a:t>
            </a:r>
            <a:br>
              <a:rPr lang="pt-BR" sz="2400" b="1" dirty="0"/>
            </a:br>
            <a:r>
              <a:rPr lang="pt-BR" sz="2400" b="1" dirty="0"/>
              <a:t>CENTRO DE ATENÇÃO INTEGRADA À ASSISTÊNCIA, ENSINO E PESQUISA </a:t>
            </a:r>
            <a:r>
              <a:rPr lang="pt-BR" sz="2400" b="1" dirty="0" smtClean="0"/>
              <a:t>Imagens </a:t>
            </a:r>
            <a:r>
              <a:rPr lang="pt-BR" sz="2400" b="1" dirty="0"/>
              <a:t>do </a:t>
            </a:r>
            <a:r>
              <a:rPr lang="pt-BR" sz="2400" b="1" dirty="0" smtClean="0"/>
              <a:t>edifício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351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524000" y="1339851"/>
            <a:ext cx="9144000" cy="15875"/>
          </a:xfrm>
          <a:prstGeom prst="line">
            <a:avLst/>
          </a:prstGeom>
          <a:noFill/>
          <a:ln w="6350">
            <a:solidFill>
              <a:srgbClr val="3149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755900" y="1712913"/>
            <a:ext cx="5380038" cy="760412"/>
          </a:xfrm>
          <a:custGeom>
            <a:avLst/>
            <a:gdLst>
              <a:gd name="T0" fmla="*/ 2690019 w 21600"/>
              <a:gd name="T1" fmla="*/ 380206 h 21600"/>
              <a:gd name="T2" fmla="*/ 2690019 w 21600"/>
              <a:gd name="T3" fmla="*/ 380206 h 21600"/>
              <a:gd name="T4" fmla="*/ 2690019 w 21600"/>
              <a:gd name="T5" fmla="*/ 380206 h 21600"/>
              <a:gd name="T6" fmla="*/ 2690019 w 21600"/>
              <a:gd name="T7" fmla="*/ 3802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>
              <a:lnSpc>
                <a:spcPct val="120000"/>
              </a:lnSpc>
              <a:defRPr/>
            </a:pPr>
            <a:endParaRPr lang="pt-BR" altLang="pt-BR" sz="20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defRPr/>
            </a:pPr>
            <a:r>
              <a:rPr lang="pt-BR" altLang="pt-BR" sz="20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 </a:t>
            </a:r>
            <a:endParaRPr lang="pt-BR" altLang="pt-BR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7173" name="Picture 5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32" y="524669"/>
            <a:ext cx="128746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/>
          </p:cNvSpPr>
          <p:nvPr/>
        </p:nvSpPr>
        <p:spPr bwMode="auto">
          <a:xfrm>
            <a:off x="2142699" y="400050"/>
            <a:ext cx="9403307" cy="560388"/>
          </a:xfrm>
          <a:custGeom>
            <a:avLst/>
            <a:gdLst>
              <a:gd name="T0" fmla="*/ 3659188 w 21600"/>
              <a:gd name="T1" fmla="*/ 280194 h 21600"/>
              <a:gd name="T2" fmla="*/ 3659188 w 21600"/>
              <a:gd name="T3" fmla="*/ 280194 h 21600"/>
              <a:gd name="T4" fmla="*/ 3659188 w 21600"/>
              <a:gd name="T5" fmla="*/ 280194 h 21600"/>
              <a:gd name="T6" fmla="*/ 3659188 w 21600"/>
              <a:gd name="T7" fmla="*/ 280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HOSPITAL UNIVERSITÁRIO 2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CENTRO DE ATENÇÃO INTEGRADA À ASSISTÊNCIA, ENSINO E PESQUISA</a:t>
            </a:r>
            <a:endParaRPr lang="pt-BR" altLang="pt-BR" sz="2400" b="1" dirty="0">
              <a:solidFill>
                <a:schemeClr val="tx1"/>
              </a:solidFill>
              <a:latin typeface="Calibri" panose="020F050202020403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5608" name="CaixaDeTexto 14"/>
          <p:cNvSpPr txBox="1">
            <a:spLocks noChangeArrowheads="1"/>
          </p:cNvSpPr>
          <p:nvPr/>
        </p:nvSpPr>
        <p:spPr bwMode="auto">
          <a:xfrm>
            <a:off x="187325" y="2055813"/>
            <a:ext cx="5260438" cy="21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213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defTabSz="684213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defTabSz="684213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defTabSz="684213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defTabSz="684213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pt-BR" altLang="pt-BR" b="1" dirty="0">
                <a:solidFill>
                  <a:srgbClr val="0066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Ficha Técnica</a:t>
            </a:r>
          </a:p>
          <a:p>
            <a:pPr algn="just" eaLnBrk="1" hangingPunct="1"/>
            <a:r>
              <a:rPr lang="pt-BR" altLang="pt-BR" b="1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Local: Rua Botucatu, 821</a:t>
            </a:r>
          </a:p>
          <a:p>
            <a:pPr algn="just" eaLnBrk="1" hangingPunct="1"/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Terreno: 1.940,71 m²</a:t>
            </a:r>
          </a:p>
          <a:p>
            <a:pPr algn="just" eaLnBrk="1" hangingPunct="1"/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Área Construída: 16.321,59 m²</a:t>
            </a:r>
          </a:p>
          <a:p>
            <a:pPr algn="just" eaLnBrk="1" hangingPunct="1"/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Total de Pavimentos: 16, </a:t>
            </a:r>
            <a:endParaRPr lang="pt-BR" altLang="pt-BR" b="1" dirty="0" smtClean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Subsolos: 4,</a:t>
            </a:r>
          </a:p>
          <a:p>
            <a:pPr algn="just"/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Pavimentos </a:t>
            </a:r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para </a:t>
            </a: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atendimento: 12 (Térreo </a:t>
            </a:r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 mais </a:t>
            </a: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11)</a:t>
            </a:r>
            <a:endParaRPr lang="pt-BR" altLang="pt-BR" b="1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5609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557338"/>
            <a:ext cx="54483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tângulo 10"/>
          <p:cNvSpPr>
            <a:spLocks noChangeArrowheads="1"/>
          </p:cNvSpPr>
          <p:nvPr/>
        </p:nvSpPr>
        <p:spPr bwMode="auto">
          <a:xfrm>
            <a:off x="1019175" y="4508500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OBRA EM FASE FINAL </a:t>
            </a:r>
          </a:p>
          <a:p>
            <a:pPr algn="ctr"/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DE ENTREGA</a:t>
            </a:r>
          </a:p>
          <a:p>
            <a:pPr algn="ctr"/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FALTANDO EQUIPAMENTOS</a:t>
            </a:r>
            <a:endParaRPr lang="pt-BR" altLang="pt-BR" sz="2400" b="1">
              <a:solidFill>
                <a:srgbClr val="FF0000"/>
              </a:solidFill>
              <a:ea typeface="DengXi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90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pt-BR" sz="2000" dirty="0">
                <a:solidFill>
                  <a:srgbClr val="314923"/>
                </a:solidFill>
              </a:rPr>
              <a:t>HOSPITAL UNIVERSITÁRIO 2 </a:t>
            </a:r>
            <a:br>
              <a:rPr lang="en-US" altLang="pt-BR" sz="2000" dirty="0">
                <a:solidFill>
                  <a:srgbClr val="314923"/>
                </a:solidFill>
              </a:rPr>
            </a:br>
            <a:r>
              <a:rPr lang="pt-BR" sz="2000" dirty="0"/>
              <a:t>CENTRO DE ATENÇÃO INTEGRADA À ASSISTÊNCIA, ENSINO E PESQUISA</a:t>
            </a:r>
            <a:endParaRPr lang="pt-BR" altLang="pt-BR" sz="2000" dirty="0"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21210"/>
              </p:ext>
            </p:extLst>
          </p:nvPr>
        </p:nvGraphicFramePr>
        <p:xfrm>
          <a:off x="586853" y="1713658"/>
          <a:ext cx="11122926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70933"/>
                <a:gridCol w="6051993"/>
              </a:tblGrid>
              <a:tr h="2931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ÁREAS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Consultórios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120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Salas cirúrgicas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06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Leitos de internação/dia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25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Leitos de recuperação pós anestesia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7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Salas para pequenos procedimentos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03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Centro diagnóstico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Centro de coleta de material biológico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6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Serviços de apoio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Nutrição, Farmácia, Rouparia, Estoques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pt-BR" sz="2000" dirty="0">
                <a:solidFill>
                  <a:srgbClr val="314923"/>
                </a:solidFill>
              </a:rPr>
              <a:t>HOSPITAL UNIVERSITÁRIO 2 </a:t>
            </a:r>
            <a:br>
              <a:rPr lang="en-US" altLang="pt-BR" sz="2000" dirty="0">
                <a:solidFill>
                  <a:srgbClr val="314923"/>
                </a:solidFill>
              </a:rPr>
            </a:br>
            <a:r>
              <a:rPr lang="pt-BR" sz="2000" dirty="0"/>
              <a:t>CENTRO DE ATENÇÃO INTEGRADA À ASSISTÊNCIA, ENSINO E PESQUISA</a:t>
            </a:r>
            <a:endParaRPr lang="pt-BR" altLang="pt-BR" sz="2000" dirty="0"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8498" y="1458087"/>
            <a:ext cx="11924763" cy="940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15A3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 dirty="0" smtClean="0"/>
              <a:t>Programado para funcionar em 3 turnos de 4 horas, a estrutura tem capacidade instalada para realizar até 76 mil consultas mês, além de pequenos procedimentos nos seus 120 consultórios</a:t>
            </a:r>
            <a:endParaRPr lang="pt-BR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03274"/>
              </p:ext>
            </p:extLst>
          </p:nvPr>
        </p:nvGraphicFramePr>
        <p:xfrm>
          <a:off x="402376" y="2207037"/>
          <a:ext cx="4735634" cy="3291840"/>
        </p:xfrm>
        <a:graphic>
          <a:graphicData uri="http://schemas.openxmlformats.org/drawingml/2006/table">
            <a:tbl>
              <a:tblPr/>
              <a:tblGrid>
                <a:gridCol w="2859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5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8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Consultórios instalados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Nr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De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consultorios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Térreo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9o. Pavimento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Consultórios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Consultórios Oftalmologia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Consultórios Térreo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Retorno Rápido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16489"/>
              </p:ext>
            </p:extLst>
          </p:nvPr>
        </p:nvGraphicFramePr>
        <p:xfrm>
          <a:off x="5738567" y="2509423"/>
          <a:ext cx="5616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2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Parâmetros de Funcionamento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Consultas/ Hora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 a 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Horas de Funcionamento Assistenciais  (4h + 4h + </a:t>
                      </a:r>
                      <a:r>
                        <a:rPr lang="pt-BR" sz="1400" b="1" u="none" strike="noStrike" dirty="0" smtClean="0">
                          <a:effectLst/>
                        </a:rPr>
                        <a:t>4h)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 a 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Dias do mês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Ocupação Pretendida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80 a 85%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49251"/>
              </p:ext>
            </p:extLst>
          </p:nvPr>
        </p:nvGraphicFramePr>
        <p:xfrm>
          <a:off x="5748337" y="3852957"/>
          <a:ext cx="5615999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0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Produção Possível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Parametro inicial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Consultas/mês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31.821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76.072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Gerais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19.430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46.451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Oftalmológicas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12.391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29.621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i="1" u="none" strike="noStrike" dirty="0">
                          <a:effectLst/>
                        </a:rPr>
                        <a:t>Media de Consultas dia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i="1" u="none" strike="noStrike" dirty="0">
                          <a:effectLst/>
                        </a:rPr>
                        <a:t>1.446 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i="1" u="none" strike="noStrike" dirty="0">
                          <a:effectLst/>
                        </a:rPr>
                        <a:t>3.458 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i="1" u="none" strike="noStrike" dirty="0">
                          <a:effectLst/>
                        </a:rPr>
                        <a:t>Media de consultas hora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i="1" u="none" strike="noStrike" dirty="0">
                          <a:effectLst/>
                        </a:rPr>
                        <a:t>181 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i="1" u="none" strike="noStrike" dirty="0">
                          <a:effectLst/>
                        </a:rPr>
                        <a:t>288 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A3047AE-0BC9-43D5-B59A-D06462E612E8}"/>
              </a:ext>
            </a:extLst>
          </p:cNvPr>
          <p:cNvSpPr txBox="1"/>
          <p:nvPr/>
        </p:nvSpPr>
        <p:spPr>
          <a:xfrm>
            <a:off x="5738567" y="5400863"/>
            <a:ext cx="560623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/>
              <a:t>Além das consultas, poderão ocorrer em cada andar a realização de exames e pequenos procedimentos em salas </a:t>
            </a:r>
            <a:r>
              <a:rPr lang="pt-BR" b="1" dirty="0" smtClean="0"/>
              <a:t> </a:t>
            </a:r>
            <a:r>
              <a:rPr lang="pt-BR" b="1" dirty="0"/>
              <a:t>já projetadas para essa finalidade.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52EAE4D-BD52-4297-9F4E-8A3ACA1C9574}"/>
              </a:ext>
            </a:extLst>
          </p:cNvPr>
          <p:cNvSpPr txBox="1"/>
          <p:nvPr/>
        </p:nvSpPr>
        <p:spPr>
          <a:xfrm>
            <a:off x="402377" y="5516217"/>
            <a:ext cx="4735633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/>
              <a:t>Todas as áreas estão contempladas com salas </a:t>
            </a:r>
            <a:r>
              <a:rPr lang="pt-BR" b="1" dirty="0" smtClean="0"/>
              <a:t>para </a:t>
            </a:r>
            <a:r>
              <a:rPr lang="pt-BR" b="1" dirty="0"/>
              <a:t>atenção em Clínica Ampliada, com </a:t>
            </a:r>
            <a:r>
              <a:rPr lang="pt-BR" b="1" dirty="0" smtClean="0"/>
              <a:t>espaços </a:t>
            </a:r>
            <a:r>
              <a:rPr lang="pt-BR" b="1" dirty="0"/>
              <a:t>para discussão de casos.</a:t>
            </a:r>
          </a:p>
        </p:txBody>
      </p:sp>
    </p:spTree>
    <p:extLst>
      <p:ext uri="{BB962C8B-B14F-4D97-AF65-F5344CB8AC3E}">
        <p14:creationId xmlns:p14="http://schemas.microsoft.com/office/powerpoint/2010/main" val="2549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1239</Words>
  <Application>Microsoft Office PowerPoint</Application>
  <PresentationFormat>Ecrã Panorâmico</PresentationFormat>
  <Paragraphs>276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19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DengXian</vt:lpstr>
      <vt:lpstr>Helvetica</vt:lpstr>
      <vt:lpstr>Times New Roman</vt:lpstr>
      <vt:lpstr>Trebuchet MS</vt:lpstr>
      <vt:lpstr>Trebuchet MS Bold</vt:lpstr>
      <vt:lpstr>Wingdings</vt:lpstr>
      <vt:lpstr>Tema do Office</vt:lpstr>
      <vt:lpstr>1_Tema do Office</vt:lpstr>
      <vt:lpstr>2_Tema do Office</vt:lpstr>
      <vt:lpstr>3_Tema do Office</vt:lpstr>
      <vt:lpstr>4_Tema do Office</vt:lpstr>
      <vt:lpstr>HOSPITAL UNIVERSITÁRIO 2 - UNIFESP   CENTRO DE ATENÇÃO INTEGRADA À ASSISTÊNCIA, ENSINO E PESQUISA </vt:lpstr>
      <vt:lpstr>HU 2 COOPERAÇÃO</vt:lpstr>
      <vt:lpstr> HU 2 COOPERAÇÃO Portaria Reitoria nº 3065 de 11/08/2017 </vt:lpstr>
      <vt:lpstr>Apresentação do PowerPoint</vt:lpstr>
      <vt:lpstr>Apresentação do PowerPoint</vt:lpstr>
      <vt:lpstr>Apresentação do PowerPoint</vt:lpstr>
      <vt:lpstr>Apresentação do PowerPoint</vt:lpstr>
      <vt:lpstr>HOSPITAL UNIVERSITÁRIO 2  CENTRO DE ATENÇÃO INTEGRADA À ASSISTÊNCIA, ENSINO E PESQUISA</vt:lpstr>
      <vt:lpstr>HOSPITAL UNIVERSITÁRIO 2  CENTRO DE ATENÇÃO INTEGRADA À ASSISTÊNCIA, ENSINO E PESQUISA</vt:lpstr>
      <vt:lpstr>Apresentação do PowerPoint</vt:lpstr>
      <vt:lpstr>Apresentação do PowerPoint</vt:lpstr>
      <vt:lpstr>Seu modo de funcionamento se baseará em blocos assistenciais que deverão se estruturar em Linhas de Cuidado, propiciando ganhos de custo-efetividade e melhores resultados para os pacientes e estudantes.</vt:lpstr>
      <vt:lpstr>HU2 UNIFESP CUSTO ESTIMADO DE OCUPAÇÃO R$ 13.308.724,00 </vt:lpstr>
      <vt:lpstr> HOSPITAL UNIVERSITÁRIO 2  CENTRO DE ATENÇÃO INTEGRADA À ASSISTÊNCIA, ENSINO E PESQUISA</vt:lpstr>
      <vt:lpstr>O orçamento passa pelos processos de habilitação e credenciamento da nova US, mas que impõe, por suas características um modelo de contratualização plena, independente do REHUF e não inteiramente dependente da Tabela SUS </vt:lpstr>
      <vt:lpstr> VISITA SECRETÁRIO EXECUTIVO ADJUNTO DO MEC (24/11/2017)  Dr. Felipe Sigollo</vt:lpstr>
      <vt:lpstr>Secretaria de Educação Superior do MEC (01/02/2018) Secretário: Dr. Paulo Barone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Unifesp</dc:creator>
  <cp:lastModifiedBy>Unifesp</cp:lastModifiedBy>
  <cp:revision>59</cp:revision>
  <dcterms:created xsi:type="dcterms:W3CDTF">2018-01-29T10:23:30Z</dcterms:created>
  <dcterms:modified xsi:type="dcterms:W3CDTF">2018-02-22T13:42:41Z</dcterms:modified>
</cp:coreProperties>
</file>